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 Id="rId3" Type="http://schemas.openxmlformats.org/officeDocument/2006/relationships/hyperlink" Target="https://github.com/solana-labs/explorer/blob/master/app/utils/programs.ts#L107" TargetMode="External"/></Relationships>

</file>

<file path=ppt/notesSlides/_rels/notesSlide29.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 Id="rId3" Type="http://schemas.openxmlformats.org/officeDocument/2006/relationships/hyperlink" Target="http://lib.rs" TargetMode="External"/></Relationships>

</file>

<file path=ppt/notesSlides/_rels/notesSlide65.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rPr b="1"/>
              <a:t>INSTRUCTOR</a:t>
            </a:r>
            <a:r>
              <a:t>: Remember to slow down when giving the presentation!</a:t>
            </a:r>
            <a:br/>
            <a:br/>
            <a:r>
              <a:t>Keep this slide on while greeting students</a:t>
            </a:r>
          </a:p>
          <a:p>
            <a:pPr/>
            <a:r>
              <a:t>Show them where breakfast is, bathrooms,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Asymmetric crypto also created digital signatures, and that's the most important part of Solana today.</a:t>
            </a:r>
          </a:p>
          <a:p>
            <a:pPr/>
          </a:p>
          <a:p>
            <a:pPr/>
            <a:r>
              <a:t>Signatures allow systems to prove someone did something.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Also SSH! There’s usually a public key installed on servers you SSH into.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Make a new directory, install TypeScript, Solana web3.js and esrun: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Make a new file called generate-keypair.ts</a:t>
            </a:r>
          </a:p>
          <a:p>
            <a:pPr/>
          </a:p>
          <a:p>
            <a:pPr/>
            <a:r>
              <a:t>Then run it with esrun.</a:t>
            </a:r>
          </a:p>
          <a:p>
            <a:pPr/>
          </a:p>
          <a:p>
            <a:pPr/>
            <a:r>
              <a:t>To make the ✅ emoji: </a:t>
            </a:r>
            <a:br/>
            <a:r>
              <a:t>  on Mac: ctrl + command + space </a:t>
            </a:r>
            <a:br/>
            <a:r>
              <a:t>  Windows: win +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Update the file and run it again.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Update the file and run it again.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Note how we got the keypair back from the private key - we only need to save the private key!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So how does this relate to Solana?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Say we have Alice. And Alice has a keypair.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In Solana we use the public key as an </a:t>
            </a:r>
            <a:r>
              <a:rPr b="1"/>
              <a:t>address</a:t>
            </a:r>
            <a:r>
              <a:t>. </a:t>
            </a:r>
          </a:p>
          <a:p>
            <a:pPr/>
            <a:r>
              <a:t>Alice uses the private key to sign transactions.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Ask students: </a:t>
            </a:r>
          </a:p>
          <a:p>
            <a:pPr/>
            <a:r>
              <a:t> WSL2 and Windows Terminal</a:t>
            </a:r>
          </a:p>
          <a:p>
            <a:pPr/>
            <a:r>
              <a:t> node.js 18 or 20</a:t>
            </a:r>
          </a:p>
          <a:p>
            <a:pPr/>
            <a:r>
              <a:t> (Solana CLI tools aren't necessary at this point)</a:t>
            </a:r>
          </a:p>
          <a:p>
            <a:pPr/>
            <a:r>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Everyone on Solana has at least one keypair, and the pubkey is used as their address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Transactions that don’t overlap can be processed at the same time</a:t>
            </a:r>
          </a:p>
          <a:p>
            <a:pPr/>
          </a:p>
          <a:p>
            <a:pPr/>
            <a:r>
              <a:t>This seems obvious, but older blockchains generally wait for transactions to complete in order. This makes them very slow.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Here's something you should know when handling money with computers - whether you're talking about Blockchain or not.</a:t>
            </a:r>
          </a:p>
          <a:p>
            <a:pPr/>
          </a:p>
          <a:p>
            <a:pPr/>
            <a:r>
              <a:t>Always do your transactions in minor units to avoid decimal rounding errors.</a:t>
            </a:r>
          </a:p>
          <a:p>
            <a:pPr/>
          </a:p>
          <a:p>
            <a:pPr/>
            <a:r>
              <a:t>So do your transaction in cents for USD, pence for GBP, and... lamports for SOL!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Make a new file called check-balance.ts</a:t>
            </a:r>
          </a:p>
          <a:p>
            <a:pPr/>
          </a:p>
          <a:p>
            <a:pPr/>
            <a:r>
              <a:t>We're not going to load the keypair from a file this time, but instead paste in your public key. We'll explain why later.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Make a new file called generate-keypair.ts</a:t>
            </a:r>
          </a:p>
          <a:p>
            <a:pPr/>
          </a:p>
          <a:p>
            <a:pPr/>
            <a:r>
              <a:t>Then run it with esrun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Ask the class if they want to set up a devnet wallet.</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Back to alice and bob</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The programs that create tokens, swap tokens, art marketplaces, escrows, market makers, DePIN apps, auctions, retail payments platforms, etc - are called Solana programs.</a:t>
            </a:r>
          </a:p>
          <a:p>
            <a:pPr/>
          </a:p>
          <a:p>
            <a:pPr/>
            <a:r>
              <a:t>Called 'Smart Contracts' in older blockchains</a:t>
            </a:r>
          </a:p>
          <a:p>
            <a:pPr/>
          </a:p>
          <a:p>
            <a:pPr/>
            <a:r>
              <a:rPr u="sng">
                <a:hlinkClick r:id="rId3" invalidUrl="" action="" tgtFrame="" tooltip="" history="1" highlightClick="0" endSnd="0"/>
              </a:rPr>
              <a:t>https://github.com/solana-labs/explorer/blob/master/app/utils/programs.ts#L107</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Programs have addresses, too.</a:t>
            </a:r>
          </a:p>
          <a:p>
            <a:pPr/>
            <a:r>
              <a:t>A program address itself is just the program, not its data.</a:t>
            </a:r>
          </a:p>
          <a:p>
            <a:pPr/>
            <a:r>
              <a:t>Memory on your computer works the same way - programs are separated from data.</a:t>
            </a:r>
          </a:p>
          <a:p>
            <a:pPr/>
            <a:r>
              <a:t>Well-known programs are: system, token, token extensions program, metaplex, jupiter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Ask students: </a:t>
            </a:r>
          </a:p>
          <a:p>
            <a:pPr/>
            <a:r>
              <a:t> WSL2 and Windows Terminal</a:t>
            </a:r>
          </a:p>
          <a:p>
            <a:pPr/>
            <a:r>
              <a:t> node.js 18 or 20</a:t>
            </a:r>
          </a:p>
          <a:p>
            <a:pPr/>
            <a:r>
              <a:t> (Solana CLI tools aren't necessary at this point)</a:t>
            </a:r>
            <a:br/>
            <a:br/>
            <a:r>
              <a:t>NOTE: if a student has trouble during setup, ask the other students to do intros while the student sets up.</a:t>
            </a:r>
          </a:p>
          <a:p>
            <a:pPr/>
          </a:p>
          <a:p>
            <a:pPr/>
            <a:r>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If Alice wants to send Bob 10 SOL, she will:</a:t>
            </a:r>
            <a:br/>
          </a:p>
          <a:p>
            <a:pPr/>
            <a:r>
              <a:t>Use the System program, which has a transfer() function to send SOL</a:t>
            </a:r>
            <a:br/>
            <a:r>
              <a:t>Use the Memo program, which has a memo() function to write a small message as part of the transaction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Here’s the transaction in Solana Explorer - you can see the two instructions inside!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a:r>
              <a:t>If both instructions complete, 10 SOL is now sent to Bob.</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Shape 555"/>
          <p:cNvSpPr/>
          <p:nvPr>
            <p:ph type="sldImg"/>
          </p:nvPr>
        </p:nvSpPr>
        <p:spPr>
          <a:prstGeom prst="rect">
            <a:avLst/>
          </a:prstGeom>
        </p:spPr>
        <p:txBody>
          <a:bodyPr/>
          <a:lstStyle/>
          <a:p>
            <a:pPr/>
          </a:p>
        </p:txBody>
      </p:sp>
      <p:sp>
        <p:nvSpPr>
          <p:cNvPr id="556" name="Shape 556"/>
          <p:cNvSpPr/>
          <p:nvPr>
            <p:ph type="body" sz="quarter" idx="1"/>
          </p:nvPr>
        </p:nvSpPr>
        <p:spPr>
          <a:prstGeom prst="rect">
            <a:avLst/>
          </a:prstGeom>
        </p:spPr>
        <p:txBody>
          <a:bodyPr/>
          <a:lstStyle/>
          <a:p>
            <a:pPr/>
            <a:r>
              <a:t>Make a new file called send-sol.ts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a:p>
        </p:txBody>
      </p:sp>
      <p:sp>
        <p:nvSpPr>
          <p:cNvPr id="563" name="Shape 563"/>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a:r>
              <a:t>If you get money from family overseas, win a hackathon, or buy snacks at Solana events, you’ll be using USDC rather than SOL.</a:t>
            </a:r>
          </a:p>
          <a:p>
            <a:pPr/>
          </a:p>
          <a:p>
            <a:pPr/>
            <a:r>
              <a:t>So what about USDC?</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r>
              <a:t>Back to Alice and Bob</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a:r>
              <a:t>Tokens on Solana each have a distinct </a:t>
            </a:r>
            <a:r>
              <a:rPr b="1"/>
              <a:t>token mint address</a:t>
            </a:r>
            <a:r>
              <a:t>, run by the mint authority -  the person or organisation that produces the token. The mint is the factory that produces tokens.</a:t>
            </a:r>
            <a:br/>
            <a:br/>
            <a:r>
              <a:t>USDC is produced by Circle, and Circle run the USDC mint at an address they put on their website.</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p>
            <a:pPr/>
          </a:p>
          <a:p>
            <a:pPr/>
          </a:p>
          <a:p>
            <a:pPr/>
            <a:r>
              <a:t>It has a mint authority - someone specified by public key allowed to mint new tokens</a:t>
            </a:r>
          </a:p>
          <a:p>
            <a:pPr/>
            <a:r>
              <a:t>It has a freeze authroity - someone specified by public key that can stop new tokens being minted</a:t>
            </a:r>
          </a:p>
          <a:p>
            <a:pP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Ask students: </a:t>
            </a:r>
          </a:p>
          <a:p>
            <a:pPr/>
            <a:r>
              <a:t>  their name</a:t>
            </a:r>
          </a:p>
          <a:p>
            <a:pPr/>
            <a:r>
              <a:t>  where they work / study</a:t>
            </a:r>
          </a:p>
          <a:p>
            <a:pPr/>
            <a:r>
              <a:t>  why they’re interested in blockchain, or any experience</a:t>
            </a:r>
          </a:p>
          <a:p>
            <a:pPr/>
          </a:p>
          <a:p>
            <a:pPr/>
            <a:r>
              <a:t>STUDENTS GO FIRST! Pick a student to start.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Shape 640"/>
          <p:cNvSpPr/>
          <p:nvPr>
            <p:ph type="sldImg"/>
          </p:nvPr>
        </p:nvSpPr>
        <p:spPr>
          <a:prstGeom prst="rect">
            <a:avLst/>
          </a:prstGeom>
        </p:spPr>
        <p:txBody>
          <a:bodyPr/>
          <a:lstStyle/>
          <a:p>
            <a:pPr/>
          </a:p>
        </p:txBody>
      </p:sp>
      <p:sp>
        <p:nvSpPr>
          <p:cNvPr id="641" name="Shape 641"/>
          <p:cNvSpPr/>
          <p:nvPr>
            <p:ph type="body" sz="quarter" idx="1"/>
          </p:nvPr>
        </p:nvSpPr>
        <p:spPr>
          <a:prstGeom prst="rect">
            <a:avLst/>
          </a:prstGeom>
        </p:spPr>
        <p:txBody>
          <a:bodyPr/>
          <a:lstStyle/>
          <a:p>
            <a:pPr/>
            <a:r>
              <a:t>A token is uniquely defined by it's mint address</a:t>
            </a:r>
          </a:p>
          <a:p>
            <a:pPr/>
          </a:p>
          <a:p>
            <a:pPr/>
            <a:r>
              <a:t>It has a mint authority - someone specified by public key allowed to mint new tokens</a:t>
            </a:r>
          </a:p>
          <a:p>
            <a:pPr/>
          </a:p>
          <a:p>
            <a:pPr/>
            <a:r>
              <a:t>It has a freeze authroity - someone specified by public key that can stop new tokens being minted</a:t>
            </a:r>
          </a:p>
          <a:p>
            <a:pP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a:r>
              <a:t>Say Alice gets some USDC from Bob. </a:t>
            </a:r>
          </a:p>
          <a:p>
            <a:pPr/>
          </a:p>
          <a:p>
            <a:pPr/>
            <a:r>
              <a:t>We can make a transaction with two instructions:</a:t>
            </a:r>
          </a:p>
          <a:p>
            <a:pPr/>
            <a:r>
              <a:t> - The </a:t>
            </a:r>
            <a:r>
              <a:rPr b="1"/>
              <a:t>associated token program </a:t>
            </a:r>
            <a:r>
              <a:t>has a </a:t>
            </a:r>
            <a:r>
              <a:rPr b="1"/>
              <a:t>buildATA()</a:t>
            </a:r>
            <a:r>
              <a:t> function. This creates the associated token account if it doesn’t already exist.</a:t>
            </a:r>
          </a:p>
          <a:p>
            <a:pPr/>
            <a:r>
              <a:t> - The </a:t>
            </a:r>
            <a:r>
              <a:rPr b="1"/>
              <a:t>token</a:t>
            </a:r>
            <a:r>
              <a:t> account has a </a:t>
            </a:r>
            <a:r>
              <a:rPr b="1"/>
              <a:t>transfer() </a:t>
            </a:r>
            <a:r>
              <a:t>function</a:t>
            </a:r>
          </a:p>
          <a:p>
            <a:pPr/>
          </a:p>
          <a:p>
            <a:pPr/>
            <a:r>
              <a:t>Combining those, Alice now has the USDC in account associated with her wallet.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Shape 672"/>
          <p:cNvSpPr/>
          <p:nvPr>
            <p:ph type="sldImg"/>
          </p:nvPr>
        </p:nvSpPr>
        <p:spPr>
          <a:prstGeom prst="rect">
            <a:avLst/>
          </a:prstGeom>
        </p:spPr>
        <p:txBody>
          <a:bodyPr/>
          <a:lstStyle/>
          <a:p>
            <a:pPr/>
          </a:p>
        </p:txBody>
      </p:sp>
      <p:sp>
        <p:nvSpPr>
          <p:cNvPr id="673" name="Shape 673"/>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Shape 694"/>
          <p:cNvSpPr/>
          <p:nvPr>
            <p:ph type="sldImg"/>
          </p:nvPr>
        </p:nvSpPr>
        <p:spPr>
          <a:prstGeom prst="rect">
            <a:avLst/>
          </a:prstGeom>
        </p:spPr>
        <p:txBody>
          <a:bodyPr/>
          <a:lstStyle/>
          <a:p>
            <a:pPr/>
          </a:p>
        </p:txBody>
      </p:sp>
      <p:sp>
        <p:nvSpPr>
          <p:cNvPr id="695" name="Shape 695"/>
          <p:cNvSpPr/>
          <p:nvPr>
            <p:ph type="body" sz="quarter" idx="1"/>
          </p:nvPr>
        </p:nvSpPr>
        <p:spPr>
          <a:prstGeom prst="rect">
            <a:avLst/>
          </a:prstGeom>
        </p:spPr>
        <p:txBody>
          <a:bodyPr/>
          <a:lstStyle/>
          <a:p>
            <a:pPr/>
            <a:r>
              <a:t>Make an account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Shape 711"/>
          <p:cNvSpPr/>
          <p:nvPr>
            <p:ph type="sldImg"/>
          </p:nvPr>
        </p:nvSpPr>
        <p:spPr>
          <a:prstGeom prst="rect">
            <a:avLst/>
          </a:prstGeom>
        </p:spPr>
        <p:txBody>
          <a:bodyPr/>
          <a:lstStyle/>
          <a:p>
            <a:pPr/>
          </a:p>
        </p:txBody>
      </p:sp>
      <p:sp>
        <p:nvSpPr>
          <p:cNvPr id="712" name="Shape 712"/>
          <p:cNvSpPr/>
          <p:nvPr>
            <p:ph type="body" sz="quarter" idx="1"/>
          </p:nvPr>
        </p:nvSpPr>
        <p:spPr>
          <a:prstGeom prst="rect">
            <a:avLst/>
          </a:prstGeom>
        </p:spPr>
        <p:txBody>
          <a:bodyPr/>
          <a:lstStyle/>
          <a:p>
            <a:pPr/>
            <a:r>
              <a:t>Let's mint some tokens.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r>
              <a:t>We can mint the tokens directly to any associated token account - this could be our own ATA, or a classmates.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r>
              <a:t>Let's send some tokens. You can </a:t>
            </a:r>
            <a:r>
              <a:rPr b="1"/>
              <a:t>any token that you have</a:t>
            </a:r>
            <a:r>
              <a:t>, to </a:t>
            </a:r>
            <a:r>
              <a:rPr b="1"/>
              <a:t>anyone else in the class</a:t>
            </a:r>
            <a:r>
              <a:t> - you just need to know their wallet address, and the token you want to send.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hape 735"/>
          <p:cNvSpPr/>
          <p:nvPr>
            <p:ph type="sldImg"/>
          </p:nvPr>
        </p:nvSpPr>
        <p:spPr>
          <a:prstGeom prst="rect">
            <a:avLst/>
          </a:prstGeom>
        </p:spPr>
        <p:txBody>
          <a:bodyPr/>
          <a:lstStyle/>
          <a:p>
            <a:pPr/>
          </a:p>
        </p:txBody>
      </p:sp>
      <p:sp>
        <p:nvSpPr>
          <p:cNvPr id="736" name="Shape 736"/>
          <p:cNvSpPr/>
          <p:nvPr>
            <p:ph type="body" sz="quarter" idx="1"/>
          </p:nvPr>
        </p:nvSpPr>
        <p:spPr>
          <a:prstGeom prst="rect">
            <a:avLst/>
          </a:prstGeom>
        </p:spPr>
        <p:txBody>
          <a:bodyPr/>
          <a:lstStyle/>
          <a:p>
            <a:pPr/>
            <a:r>
              <a:t>Send the tokens!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Crypto starts with cryptography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Shape 762"/>
          <p:cNvSpPr/>
          <p:nvPr>
            <p:ph type="sldImg"/>
          </p:nvPr>
        </p:nvSpPr>
        <p:spPr>
          <a:prstGeom prst="rect">
            <a:avLst/>
          </a:prstGeom>
        </p:spPr>
        <p:txBody>
          <a:bodyPr/>
          <a:lstStyle/>
          <a:p>
            <a:pPr/>
          </a:p>
        </p:txBody>
      </p:sp>
      <p:sp>
        <p:nvSpPr>
          <p:cNvPr id="763" name="Shape 763"/>
          <p:cNvSpPr/>
          <p:nvPr>
            <p:ph type="body" sz="quarter" idx="1"/>
          </p:nvPr>
        </p:nvSpPr>
        <p:spPr>
          <a:prstGeom prst="rect">
            <a:avLst/>
          </a:prstGeom>
        </p:spPr>
        <p:txBody>
          <a:bodyPr/>
          <a:lstStyle/>
          <a:p>
            <a:pPr/>
            <a:r>
              <a:t>A token is uniquely defined by it's mint address</a:t>
            </a:r>
          </a:p>
          <a:p>
            <a:pPr/>
          </a:p>
          <a:p>
            <a:pPr/>
            <a:r>
              <a:t>It has a mint authority - someone specified by public key allowed to mint new tokens</a:t>
            </a:r>
          </a:p>
          <a:p>
            <a:pPr/>
          </a:p>
          <a:p>
            <a:pPr/>
            <a:r>
              <a:t>It has a freeze authroity - someone specified by public key that can stop new tokens being minted</a:t>
            </a:r>
          </a:p>
          <a:p>
            <a:pPr/>
          </a:p>
          <a:p>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p>
            <a:pPr/>
            <a:r>
              <a:t>A token is uniquely defined by it's mint address</a:t>
            </a:r>
          </a:p>
          <a:p>
            <a:pPr/>
          </a:p>
          <a:p>
            <a:pPr/>
            <a:r>
              <a:t>It has a mint authority - someone specified by public key allowed to mint new tokens</a:t>
            </a:r>
          </a:p>
          <a:p>
            <a:pPr/>
          </a:p>
          <a:p>
            <a:pPr/>
            <a:r>
              <a:t>It has a freeze authroity - someone specified by public key that can stop new tokens being minted</a:t>
            </a:r>
          </a:p>
          <a:p>
            <a:pPr/>
          </a:p>
          <a:p>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Shape 792"/>
          <p:cNvSpPr/>
          <p:nvPr>
            <p:ph type="sldImg"/>
          </p:nvPr>
        </p:nvSpPr>
        <p:spPr>
          <a:prstGeom prst="rect">
            <a:avLst/>
          </a:prstGeom>
        </p:spPr>
        <p:txBody>
          <a:bodyPr/>
          <a:lstStyle/>
          <a:p>
            <a:pPr/>
          </a:p>
        </p:txBody>
      </p:sp>
      <p:sp>
        <p:nvSpPr>
          <p:cNvPr id="793" name="Shape 793"/>
          <p:cNvSpPr/>
          <p:nvPr>
            <p:ph type="body" sz="quarter" idx="1"/>
          </p:nvPr>
        </p:nvSpPr>
        <p:spPr>
          <a:prstGeom prst="rect">
            <a:avLst/>
          </a:prstGeom>
        </p:spPr>
        <p:txBody>
          <a:bodyPr/>
          <a:lstStyle/>
          <a:p>
            <a:pPr/>
            <a:r>
              <a:t>A token is uniquely defined by it's mint address</a:t>
            </a:r>
          </a:p>
          <a:p>
            <a:pPr/>
          </a:p>
          <a:p>
            <a:pPr/>
            <a:r>
              <a:t>It has a mint authority - someone specified by public key allowed to mint new tokens</a:t>
            </a:r>
          </a:p>
          <a:p>
            <a:pPr/>
          </a:p>
          <a:p>
            <a:pPr/>
            <a:r>
              <a:t>It has a freeze authroity - someone specified by public key that can stop new tokens being minted</a:t>
            </a:r>
          </a:p>
          <a:p>
            <a:pPr/>
          </a:p>
          <a:p>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Shape 804"/>
          <p:cNvSpPr/>
          <p:nvPr>
            <p:ph type="sldImg"/>
          </p:nvPr>
        </p:nvSpPr>
        <p:spPr>
          <a:prstGeom prst="rect">
            <a:avLst/>
          </a:prstGeom>
        </p:spPr>
        <p:txBody>
          <a:bodyPr/>
          <a:lstStyle/>
          <a:p>
            <a:pPr/>
          </a:p>
        </p:txBody>
      </p:sp>
      <p:sp>
        <p:nvSpPr>
          <p:cNvPr id="805" name="Shape 805"/>
          <p:cNvSpPr/>
          <p:nvPr>
            <p:ph type="body" sz="quarter" idx="1"/>
          </p:nvPr>
        </p:nvSpPr>
        <p:spPr>
          <a:prstGeom prst="rect">
            <a:avLst/>
          </a:prstGeom>
        </p:spPr>
        <p:txBody>
          <a:bodyPr/>
          <a:lstStyle/>
          <a:p>
            <a:pPr/>
            <a:r>
              <a:t>INSTRUCTOR: there may be warnings</a:t>
            </a:r>
          </a:p>
          <a:p>
            <a:pPr/>
            <a:r>
              <a:t>We keep 'solana-program' crate in line with our installed version of the CLI.</a:t>
            </a:r>
          </a:p>
          <a:p>
            <a:pPr/>
          </a:p>
          <a:p>
            <a:pPr/>
            <a:r>
              <a:t>solana -V</a:t>
            </a:r>
          </a:p>
          <a:p>
            <a:pPr/>
          </a:p>
          <a:p>
            <a:pPr/>
            <a:r>
              <a:t>Jacob mentions you won't need to do this in an upcoming release.</a:t>
            </a:r>
          </a:p>
          <a:p>
            <a:pPr/>
          </a:p>
          <a:p>
            <a:pPr/>
            <a:r>
              <a:t>ahash errors: fix it by going to programs/anchor-counter/Cargo.toml:</a:t>
            </a:r>
          </a:p>
          <a:p>
            <a:pPr/>
            <a:r>
              <a:t>add </a:t>
            </a:r>
          </a:p>
          <a:p>
            <a:pPr/>
            <a:r>
              <a:t>[dependencies]</a:t>
            </a:r>
          </a:p>
          <a:p>
            <a:pPr/>
            <a:r>
              <a:t>ahash = "=0.8.4"</a:t>
            </a:r>
          </a:p>
          <a:p>
            <a:pPr/>
          </a:p>
          <a:p>
            <a:pPr/>
            <a:r>
              <a:t>In top level Cargo.toml set </a:t>
            </a:r>
          </a:p>
          <a:p>
            <a:pPr/>
            <a:r>
              <a:t>[workspace]</a:t>
            </a:r>
          </a:p>
          <a:p>
            <a:pPr/>
            <a:r>
              <a:t>resolver = "2"</a:t>
            </a:r>
          </a:p>
          <a:p>
            <a:pPr/>
            <a:r>
              <a:t>This also fixes the libc future deprecations warning! </a:t>
            </a:r>
          </a:p>
          <a:p>
            <a:pPr/>
          </a:p>
          <a:p>
            <a:pPr/>
            <a:r>
              <a:t>And rename ctx to _ctx</a:t>
            </a:r>
          </a:p>
          <a:p>
            <a:pPr/>
          </a:p>
          <a:p>
            <a:pPr/>
            <a:r>
              <a:t>And set a license in package.json</a:t>
            </a:r>
          </a:p>
          <a:p>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Shape 811"/>
          <p:cNvSpPr/>
          <p:nvPr>
            <p:ph type="sldImg"/>
          </p:nvPr>
        </p:nvSpPr>
        <p:spPr>
          <a:prstGeom prst="rect">
            <a:avLst/>
          </a:prstGeom>
        </p:spPr>
        <p:txBody>
          <a:bodyPr/>
          <a:lstStyle/>
          <a:p>
            <a:pPr/>
          </a:p>
        </p:txBody>
      </p:sp>
      <p:sp>
        <p:nvSpPr>
          <p:cNvPr id="812" name="Shape 812"/>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Shape 818"/>
          <p:cNvSpPr/>
          <p:nvPr>
            <p:ph type="sldImg"/>
          </p:nvPr>
        </p:nvSpPr>
        <p:spPr>
          <a:prstGeom prst="rect">
            <a:avLst/>
          </a:prstGeom>
        </p:spPr>
        <p:txBody>
          <a:bodyPr/>
          <a:lstStyle/>
          <a:p>
            <a:pPr/>
          </a:p>
        </p:txBody>
      </p:sp>
      <p:sp>
        <p:nvSpPr>
          <p:cNvPr id="819" name="Shape 819"/>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Shape 825"/>
          <p:cNvSpPr/>
          <p:nvPr>
            <p:ph type="sldImg"/>
          </p:nvPr>
        </p:nvSpPr>
        <p:spPr>
          <a:prstGeom prst="rect">
            <a:avLst/>
          </a:prstGeom>
        </p:spPr>
        <p:txBody>
          <a:bodyPr/>
          <a:lstStyle/>
          <a:p>
            <a:pPr/>
          </a:p>
        </p:txBody>
      </p:sp>
      <p:sp>
        <p:nvSpPr>
          <p:cNvPr id="826" name="Shape 826"/>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Shape 832"/>
          <p:cNvSpPr/>
          <p:nvPr>
            <p:ph type="sldImg"/>
          </p:nvPr>
        </p:nvSpPr>
        <p:spPr>
          <a:prstGeom prst="rect">
            <a:avLst/>
          </a:prstGeom>
        </p:spPr>
        <p:txBody>
          <a:bodyPr/>
          <a:lstStyle/>
          <a:p>
            <a:pPr/>
          </a:p>
        </p:txBody>
      </p:sp>
      <p:sp>
        <p:nvSpPr>
          <p:cNvPr id="833" name="Shape 833"/>
          <p:cNvSpPr/>
          <p:nvPr>
            <p:ph type="body" sz="quarter" idx="1"/>
          </p:nvPr>
        </p:nvSpPr>
        <p:spPr>
          <a:prstGeom prst="rect">
            <a:avLst/>
          </a:prstGeom>
        </p:spPr>
        <p:txBody>
          <a:bodyPr/>
          <a:lstStyle/>
          <a:p>
            <a:pPr/>
            <a:r>
              <a:t>Extend the file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9" name="Shape 849"/>
          <p:cNvSpPr/>
          <p:nvPr>
            <p:ph type="sldImg"/>
          </p:nvPr>
        </p:nvSpPr>
        <p:spPr>
          <a:prstGeom prst="rect">
            <a:avLst/>
          </a:prstGeom>
        </p:spPr>
        <p:txBody>
          <a:bodyPr/>
          <a:lstStyle/>
          <a:p>
            <a:pPr/>
          </a:p>
        </p:txBody>
      </p:sp>
      <p:sp>
        <p:nvSpPr>
          <p:cNvPr id="850" name="Shape 850"/>
          <p:cNvSpPr/>
          <p:nvPr>
            <p:ph type="body" sz="quarter" idx="1"/>
          </p:nvPr>
        </p:nvSpPr>
        <p:spPr>
          <a:prstGeom prst="rect">
            <a:avLst/>
          </a:prstGeom>
        </p:spPr>
        <p:txBody>
          <a:bodyPr/>
          <a:lstStyle/>
          <a:p>
            <a:pPr/>
            <a:r>
              <a:t>Frameworks for other languages, including TypeScript, Python and Move are coming soon.</a:t>
            </a:r>
          </a:p>
          <a:p>
            <a:pPr/>
          </a:p>
          <a:p>
            <a:pPr/>
            <a:r>
              <a:t>These frameworks implement common security checks automatically, and handle common tasks like:</a:t>
            </a:r>
          </a:p>
          <a:p>
            <a:pPr/>
          </a:p>
          <a:p>
            <a:pPr/>
            <a:r>
              <a:t>sending incoming instructions to the right instruction handlers</a:t>
            </a:r>
          </a:p>
          <a:p>
            <a:pPr/>
            <a:r>
              <a:t>deserialising data from incoming transactions</a:t>
            </a:r>
          </a:p>
          <a:p>
            <a:pPr/>
            <a:r>
              <a:t>checking the accounts provided with incoming instructions, for example to check that certain accounts are of a particular type, or are distinct from other accounts.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Shape 863"/>
          <p:cNvSpPr/>
          <p:nvPr>
            <p:ph type="sldImg"/>
          </p:nvPr>
        </p:nvSpPr>
        <p:spPr>
          <a:prstGeom prst="rect">
            <a:avLst/>
          </a:prstGeom>
        </p:spPr>
        <p:txBody>
          <a:bodyPr/>
          <a:lstStyle/>
          <a:p>
            <a:pPr/>
          </a:p>
        </p:txBody>
      </p:sp>
      <p:sp>
        <p:nvSpPr>
          <p:cNvPr id="864" name="Shape 864"/>
          <p:cNvSpPr/>
          <p:nvPr>
            <p:ph type="body" sz="quarter" idx="1"/>
          </p:nvPr>
        </p:nvSpPr>
        <p:spPr>
          <a:prstGeom prst="rect">
            <a:avLst/>
          </a:prstGeom>
        </p:spPr>
        <p:txBody>
          <a:bodyPr/>
          <a:lstStyle/>
          <a:p>
            <a:pPr/>
            <a:r>
              <a:t>If you have VScode, install Rust Analyzer!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Cryptography started in ancient Egypt, 5-7000 years ago!</a:t>
            </a:r>
          </a:p>
          <a:p>
            <a:pPr/>
          </a:p>
          <a:p>
            <a:pPr/>
            <a:r>
              <a:t>The earliest crypto was was we now call "symmetric cryptography".</a:t>
            </a:r>
          </a:p>
          <a:p>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Shape 875"/>
          <p:cNvSpPr/>
          <p:nvPr>
            <p:ph type="sldImg"/>
          </p:nvPr>
        </p:nvSpPr>
        <p:spPr>
          <a:prstGeom prst="rect">
            <a:avLst/>
          </a:prstGeom>
        </p:spPr>
        <p:txBody>
          <a:bodyPr/>
          <a:lstStyle/>
          <a:p>
            <a:pPr/>
          </a:p>
        </p:txBody>
      </p:sp>
      <p:sp>
        <p:nvSpPr>
          <p:cNvPr id="876" name="Shape 876"/>
          <p:cNvSpPr/>
          <p:nvPr>
            <p:ph type="body" sz="quarter" idx="1"/>
          </p:nvPr>
        </p:nvSpPr>
        <p:spPr>
          <a:prstGeom prst="rect">
            <a:avLst/>
          </a:prstGeom>
        </p:spPr>
        <p:txBody>
          <a:bodyPr/>
          <a:lstStyle/>
          <a:p>
            <a:pPr/>
            <a:r>
              <a:t>People have sometimes had trouble in this lab from mixing favourites and favorites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Shape 880"/>
          <p:cNvSpPr/>
          <p:nvPr>
            <p:ph type="sldImg"/>
          </p:nvPr>
        </p:nvSpPr>
        <p:spPr>
          <a:prstGeom prst="rect">
            <a:avLst/>
          </a:prstGeom>
        </p:spPr>
        <p:txBody>
          <a:bodyPr/>
          <a:lstStyle/>
          <a:p>
            <a:pPr/>
          </a:p>
        </p:txBody>
      </p:sp>
      <p:sp>
        <p:nvSpPr>
          <p:cNvPr id="881" name="Shape 881"/>
          <p:cNvSpPr/>
          <p:nvPr>
            <p:ph type="body" sz="quarter" idx="1"/>
          </p:nvPr>
        </p:nvSpPr>
        <p:spPr>
          <a:prstGeom prst="rect">
            <a:avLst/>
          </a:prstGeom>
        </p:spPr>
        <p:txBody>
          <a:bodyPr/>
          <a:lstStyle/>
          <a:p>
            <a:pPr/>
            <a:r>
              <a:t>INSTRUCTOR: Solana 1.18 is nearly out and includes many fixes (particulaly around ahash) that make it preferable over 1.17</a:t>
            </a:r>
          </a:p>
          <a:p>
            <a:pPr/>
          </a:p>
          <a:p>
            <a:pPr/>
            <a:r>
              <a:t>Remember Anchor uses rustc that comes from Solana CLI, not the global rustc</a:t>
            </a:r>
          </a:p>
          <a:p>
            <a:pPr/>
          </a:p>
          <a:p>
            <a:pPr/>
            <a:r>
              <a:t>cargo build-sbf --version</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 name="Shape 885"/>
          <p:cNvSpPr/>
          <p:nvPr>
            <p:ph type="sldImg"/>
          </p:nvPr>
        </p:nvSpPr>
        <p:spPr>
          <a:prstGeom prst="rect">
            <a:avLst/>
          </a:prstGeom>
        </p:spPr>
        <p:txBody>
          <a:bodyPr/>
          <a:lstStyle/>
          <a:p>
            <a:pPr/>
          </a:p>
        </p:txBody>
      </p:sp>
      <p:sp>
        <p:nvSpPr>
          <p:cNvPr id="886" name="Shape 886"/>
          <p:cNvSpPr/>
          <p:nvPr>
            <p:ph type="body" sz="quarter" idx="1"/>
          </p:nvPr>
        </p:nvSpPr>
        <p:spPr>
          <a:prstGeom prst="rect">
            <a:avLst/>
          </a:prstGeom>
        </p:spPr>
        <p:txBody>
          <a:bodyPr/>
          <a:lstStyle/>
          <a:p>
            <a:pPr/>
            <a:r>
              <a:t>INSTRUCTOR: there may be warnings, see next slide.</a:t>
            </a:r>
          </a:p>
          <a:p>
            <a:pPr/>
          </a:p>
          <a:p>
            <a:pPr/>
            <a:r>
              <a:t>"these are problems that could happen"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Shape 890"/>
          <p:cNvSpPr/>
          <p:nvPr>
            <p:ph type="sldImg"/>
          </p:nvPr>
        </p:nvSpPr>
        <p:spPr>
          <a:prstGeom prst="rect">
            <a:avLst/>
          </a:prstGeom>
        </p:spPr>
        <p:txBody>
          <a:bodyPr/>
          <a:lstStyle/>
          <a:p>
            <a:pPr/>
          </a:p>
        </p:txBody>
      </p:sp>
      <p:sp>
        <p:nvSpPr>
          <p:cNvPr id="891" name="Shape 891"/>
          <p:cNvSpPr/>
          <p:nvPr>
            <p:ph type="body" sz="quarter" idx="1"/>
          </p:nvPr>
        </p:nvSpPr>
        <p:spPr>
          <a:prstGeom prst="rect">
            <a:avLst/>
          </a:prstGeom>
        </p:spPr>
        <p:txBody>
          <a:bodyPr/>
          <a:lstStyle/>
          <a:p>
            <a:pPr/>
            <a:r>
              <a:t>Ensure 'anchor test' finishes without errors before moving on.</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Shape 900"/>
          <p:cNvSpPr/>
          <p:nvPr>
            <p:ph type="sldImg"/>
          </p:nvPr>
        </p:nvSpPr>
        <p:spPr>
          <a:prstGeom prst="rect">
            <a:avLst/>
          </a:prstGeom>
        </p:spPr>
        <p:txBody>
          <a:bodyPr/>
          <a:lstStyle/>
          <a:p>
            <a:pPr/>
          </a:p>
        </p:txBody>
      </p:sp>
      <p:sp>
        <p:nvSpPr>
          <p:cNvPr id="901" name="Shape 901"/>
          <p:cNvSpPr/>
          <p:nvPr>
            <p:ph type="body" sz="quarter" idx="1"/>
          </p:nvPr>
        </p:nvSpPr>
        <p:spPr>
          <a:prstGeom prst="rect">
            <a:avLst/>
          </a:prstGeom>
        </p:spPr>
        <p:txBody>
          <a:bodyPr/>
          <a:lstStyle/>
          <a:p>
            <a:pPr/>
            <a:r>
              <a:rPr u="sng">
                <a:hlinkClick r:id="rId3" invalidUrl="" action="" tgtFrame="" tooltip="" history="1" highlightClick="0" endSnd="0"/>
              </a:rPr>
              <a:t>lib.rs</a:t>
            </a:r>
            <a:r>
              <a:t> is where the action happens</a:t>
            </a:r>
          </a:p>
          <a:p>
            <a:pPr/>
          </a:p>
          <a:p>
            <a:pPr/>
            <a:r>
              <a:rPr b="1"/>
              <a:t>use</a:t>
            </a:r>
            <a:r>
              <a:t> is like import. The anchor prelude is the most common parts of anchor, we import everything to save us typing the full path.</a:t>
            </a:r>
          </a:p>
          <a:p>
            <a:pPr/>
          </a:p>
          <a:p>
            <a:pPr/>
            <a:r>
              <a:rPr b="1"/>
              <a:t>mod</a:t>
            </a:r>
            <a:r>
              <a:t> makes a Rust module. the #[program] macro turns that module into a Solana program! This means alll the functions inside are Solana instruction handlers!</a:t>
            </a:r>
          </a:p>
          <a:p>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Shape 907"/>
          <p:cNvSpPr/>
          <p:nvPr>
            <p:ph type="sldImg"/>
          </p:nvPr>
        </p:nvSpPr>
        <p:spPr>
          <a:prstGeom prst="rect">
            <a:avLst/>
          </a:prstGeom>
        </p:spPr>
        <p:txBody>
          <a:bodyPr/>
          <a:lstStyle/>
          <a:p>
            <a:pPr/>
          </a:p>
        </p:txBody>
      </p:sp>
      <p:sp>
        <p:nvSpPr>
          <p:cNvPr id="908" name="Shape 908"/>
          <p:cNvSpPr/>
          <p:nvPr>
            <p:ph type="body" sz="quarter" idx="1"/>
          </p:nvPr>
        </p:nvSpPr>
        <p:spPr>
          <a:prstGeom prst="rect">
            <a:avLst/>
          </a:prstGeom>
        </p:spPr>
        <p:txBody>
          <a:bodyPr/>
          <a:lstStyle/>
          <a:p>
            <a:pPr/>
            <a:r>
              <a:t>Our set_favorites() function takes favorites from a user and saves them to a PDA.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4" name="Shape 914"/>
          <p:cNvSpPr/>
          <p:nvPr>
            <p:ph type="sldImg"/>
          </p:nvPr>
        </p:nvSpPr>
        <p:spPr>
          <a:prstGeom prst="rect">
            <a:avLst/>
          </a:prstGeom>
        </p:spPr>
        <p:txBody>
          <a:bodyPr/>
          <a:lstStyle/>
          <a:p>
            <a:pPr/>
          </a:p>
        </p:txBody>
      </p:sp>
      <p:sp>
        <p:nvSpPr>
          <p:cNvPr id="915" name="Shape 915"/>
          <p:cNvSpPr/>
          <p:nvPr>
            <p:ph type="body" sz="quarter" idx="1"/>
          </p:nvPr>
        </p:nvSpPr>
        <p:spPr>
          <a:prstGeom prst="rect">
            <a:avLst/>
          </a:prstGeom>
        </p:spPr>
        <p:txBody>
          <a:bodyPr/>
          <a:lstStyle/>
          <a:p>
            <a:pPr/>
            <a:r>
              <a:t>We need to define the structure (like a TypeScript record) for what will be stored inside the Favorites account.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1" name="Shape 921"/>
          <p:cNvSpPr/>
          <p:nvPr>
            <p:ph type="sldImg"/>
          </p:nvPr>
        </p:nvSpPr>
        <p:spPr>
          <a:prstGeom prst="rect">
            <a:avLst/>
          </a:prstGeom>
        </p:spPr>
        <p:txBody>
          <a:bodyPr/>
          <a:lstStyle/>
          <a:p>
            <a:pPr/>
          </a:p>
        </p:txBody>
      </p:sp>
      <p:sp>
        <p:nvSpPr>
          <p:cNvPr id="922" name="Shape 922"/>
          <p:cNvSpPr/>
          <p:nvPr>
            <p:ph type="body" sz="quarter" idx="1"/>
          </p:nvPr>
        </p:nvSpPr>
        <p:spPr>
          <a:prstGeom prst="rect">
            <a:avLst/>
          </a:prstGeom>
        </p:spPr>
        <p:txBody>
          <a:bodyPr/>
          <a:lstStyle/>
          <a:p>
            <a:pPr/>
            <a:r>
              <a:t>Lastly, we need to make another struct for the accounts that will be used by set_favorites() function.</a:t>
            </a:r>
            <a:br/>
            <a:br/>
            <a:r>
              <a:t>Anchor's naming convention is to name the Account struct the same name as the function.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Shape 963"/>
          <p:cNvSpPr/>
          <p:nvPr>
            <p:ph type="sldImg"/>
          </p:nvPr>
        </p:nvSpPr>
        <p:spPr>
          <a:prstGeom prst="rect">
            <a:avLst/>
          </a:prstGeom>
        </p:spPr>
        <p:txBody>
          <a:bodyPr/>
          <a:lstStyle/>
          <a:p>
            <a:pPr/>
          </a:p>
        </p:txBody>
      </p:sp>
      <p:sp>
        <p:nvSpPr>
          <p:cNvPr id="964" name="Shape 964"/>
          <p:cNvSpPr/>
          <p:nvPr>
            <p:ph type="body" sz="quarter" idx="1"/>
          </p:nvPr>
        </p:nvSpPr>
        <p:spPr>
          <a:prstGeom prst="rect">
            <a:avLst/>
          </a:prstGeom>
        </p:spPr>
        <p:txBody>
          <a:bodyPr/>
          <a:lstStyle/>
          <a:p>
            <a:pPr/>
            <a:r>
              <a:t>For example, Alice wants 100 WIF, and is offering to swap 10 USDC.</a:t>
            </a:r>
          </a:p>
          <a:p>
            <a:pPr/>
          </a:p>
          <a:p>
            <a:pPr/>
            <a:r>
              <a:t>Without our program, the users would have to swap with each other manually. </a:t>
            </a:r>
            <a:b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3" name="Shape 973"/>
          <p:cNvSpPr/>
          <p:nvPr>
            <p:ph type="sldImg"/>
          </p:nvPr>
        </p:nvSpPr>
        <p:spPr>
          <a:prstGeom prst="rect">
            <a:avLst/>
          </a:prstGeom>
        </p:spPr>
        <p:txBody>
          <a:bodyPr/>
          <a:lstStyle/>
          <a:p>
            <a:pPr/>
          </a:p>
        </p:txBody>
      </p:sp>
      <p:sp>
        <p:nvSpPr>
          <p:cNvPr id="974" name="Shape 974"/>
          <p:cNvSpPr/>
          <p:nvPr>
            <p:ph type="body" sz="quarter" idx="1"/>
          </p:nvPr>
        </p:nvSpPr>
        <p:spPr>
          <a:prstGeom prst="rect">
            <a:avLst/>
          </a:prstGeom>
        </p:spPr>
        <p:txBody>
          <a:bodyPr/>
          <a:lstStyle/>
          <a:p>
            <a:pPr/>
            <a:br/>
            <a:r>
              <a:t>What if Bob promised to send Alice 100 WIF but took the 10 USDC instead and ran? </a:t>
            </a:r>
            <a:br/>
            <a:br/>
            <a:r>
              <a:t>Or what if Alice was dishonest, received the 10 USDC, and decided not to send the 100 WIF?</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Examples of symmetric cryptography: </a:t>
            </a:r>
            <a:br/>
            <a:br/>
            <a:r>
              <a:t>Mary Queen of Scots in the tower of London - sent messages to her guards using a symmetric cipher</a:t>
            </a:r>
          </a:p>
          <a:p>
            <a:pPr/>
            <a:r>
              <a:t>The Axis powers in WW2 with the enigma machine</a:t>
            </a:r>
          </a:p>
          <a:p>
            <a:pPr/>
          </a:p>
          <a:p>
            <a:pPr/>
          </a:p>
          <a:p>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Shape 1017"/>
          <p:cNvSpPr/>
          <p:nvPr>
            <p:ph type="sldImg"/>
          </p:nvPr>
        </p:nvSpPr>
        <p:spPr>
          <a:prstGeom prst="rect">
            <a:avLst/>
          </a:prstGeom>
        </p:spPr>
        <p:txBody>
          <a:bodyPr/>
          <a:lstStyle/>
          <a:p>
            <a:pPr/>
          </a:p>
        </p:txBody>
      </p:sp>
      <p:sp>
        <p:nvSpPr>
          <p:cNvPr id="1018" name="Shape 1018"/>
          <p:cNvSpPr/>
          <p:nvPr>
            <p:ph type="body" sz="quarter" idx="1"/>
          </p:nvPr>
        </p:nvSpPr>
        <p:spPr>
          <a:prstGeom prst="rect">
            <a:avLst/>
          </a:prstGeom>
        </p:spPr>
        <p:txBody>
          <a:bodyPr/>
          <a:lstStyle/>
          <a:p>
            <a:pPr/>
            <a:r>
              <a:t>Make sure everything works out of the box before continuing,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6" name="Shape 1026"/>
          <p:cNvSpPr/>
          <p:nvPr>
            <p:ph type="sldImg"/>
          </p:nvPr>
        </p:nvSpPr>
        <p:spPr>
          <a:prstGeom prst="rect">
            <a:avLst/>
          </a:prstGeom>
        </p:spPr>
        <p:txBody>
          <a:bodyPr/>
          <a:lstStyle/>
          <a:p>
            <a:pPr/>
          </a:p>
        </p:txBody>
      </p:sp>
      <p:sp>
        <p:nvSpPr>
          <p:cNvPr id="1027" name="Shape 1027"/>
          <p:cNvSpPr/>
          <p:nvPr>
            <p:ph type="body" sz="quarter" idx="1"/>
          </p:nvPr>
        </p:nvSpPr>
        <p:spPr>
          <a:prstGeom prst="rect">
            <a:avLst/>
          </a:prstGeom>
        </p:spPr>
        <p:txBody>
          <a:bodyPr/>
          <a:lstStyle/>
          <a:p>
            <a:pPr/>
            <a:r>
              <a:t>Just under where we use the Anchor prelude, add Anchor SPL! Let's make a constant for ANCHOR_DISCRIMINATOR too.</a:t>
            </a:r>
          </a:p>
          <a:p>
            <a:pPr/>
          </a:p>
          <a:p>
            <a:pPr/>
            <a:r>
              <a:t>Now replace initialize() with make_offer()! This is the function that user's will call to offer some tokens in exchange for other tokens!</a:t>
            </a:r>
            <a:br/>
            <a:b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3" name="Shape 1033"/>
          <p:cNvSpPr/>
          <p:nvPr>
            <p:ph type="sldImg"/>
          </p:nvPr>
        </p:nvSpPr>
        <p:spPr>
          <a:prstGeom prst="rect">
            <a:avLst/>
          </a:prstGeom>
        </p:spPr>
        <p:txBody>
          <a:bodyPr/>
          <a:lstStyle/>
          <a:p>
            <a:pPr/>
          </a:p>
        </p:txBody>
      </p:sp>
      <p:sp>
        <p:nvSpPr>
          <p:cNvPr id="1034" name="Shape 1034"/>
          <p:cNvSpPr/>
          <p:nvPr>
            <p:ph type="body" sz="quarter" idx="1"/>
          </p:nvPr>
        </p:nvSpPr>
        <p:spPr>
          <a:prstGeom prst="rect">
            <a:avLst/>
          </a:prstGeom>
        </p:spPr>
        <p:txBody>
          <a:bodyPr/>
          <a:lstStyle/>
          <a:p>
            <a:pPr/>
            <a:r>
              <a:t>A CPI is a 'cross-program invocation'—this means our Anchor program is running another Solana program to do something. In this case, we are using the Token Program's transfer function to send Alice's tokens into the vault.</a:t>
            </a:r>
          </a:p>
          <a:p>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 name="Shape 1041"/>
          <p:cNvSpPr/>
          <p:nvPr>
            <p:ph type="sldImg"/>
          </p:nvPr>
        </p:nvSpPr>
        <p:spPr>
          <a:prstGeom prst="rect">
            <a:avLst/>
          </a:prstGeom>
        </p:spPr>
        <p:txBody>
          <a:bodyPr/>
          <a:lstStyle/>
          <a:p>
            <a:pPr/>
          </a:p>
        </p:txBody>
      </p:sp>
      <p:sp>
        <p:nvSpPr>
          <p:cNvPr id="1042" name="Shape 1042"/>
          <p:cNvSpPr/>
          <p:nvPr>
            <p:ph type="body" sz="quarter" idx="1"/>
          </p:nvPr>
        </p:nvSpPr>
        <p:spPr>
          <a:prstGeom prst="rect">
            <a:avLst/>
          </a:prstGeom>
        </p:spPr>
        <p:txBody>
          <a:bodyPr/>
          <a:lstStyle/>
          <a:p>
            <a:pPr/>
            <a:r>
              <a:t>We'll also make a PDA to store details of this offer.</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2" name="Shape 1052"/>
          <p:cNvSpPr/>
          <p:nvPr>
            <p:ph type="sldImg"/>
          </p:nvPr>
        </p:nvSpPr>
        <p:spPr>
          <a:prstGeom prst="rect">
            <a:avLst/>
          </a:prstGeom>
        </p:spPr>
        <p:txBody>
          <a:bodyPr/>
          <a:lstStyle/>
          <a:p>
            <a:pPr/>
          </a:p>
        </p:txBody>
      </p:sp>
      <p:sp>
        <p:nvSpPr>
          <p:cNvPr id="1053" name="Shape 1053"/>
          <p:cNvSpPr/>
          <p:nvPr>
            <p:ph type="body" sz="quarter" idx="1"/>
          </p:nvPr>
        </p:nvSpPr>
        <p:spPr>
          <a:prstGeom prst="rect">
            <a:avLst/>
          </a:prstGeom>
        </p:spPr>
        <p:txBody>
          <a:bodyPr/>
          <a:lstStyle/>
          <a:p>
            <a:pPr/>
            <a:r>
              <a:t>This seems like a lot of code, but it's literally every item that was on the diagram earlier!</a:t>
            </a:r>
            <a: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Symmetric cryptography was all of cryptography until the 1970s, when asymmetric cryptography was introduced by these 3 gentlemen: Rivest, Shamir, Adleman</a:t>
            </a:r>
          </a:p>
          <a:p>
            <a:pPr/>
          </a:p>
          <a:p>
            <a:pPr/>
            <a:r>
              <a:t>Also Clifford Cocks in the UK!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Also the chat app in your wallet!</a:t>
            </a:r>
          </a:p>
          <a:p>
            <a:pPr/>
            <a:r>
              <a:t>Also the HDCP used for this presentation! There’s a public key used by the projector.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lib.rs" TargetMode="Externa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lib.rs" TargetMode="Externa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lib.rs" TargetMode="Externa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lib.rs" TargetMode="Externa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59.png"/><Relationship Id="rId8" Type="http://schemas.openxmlformats.org/officeDocument/2006/relationships/image" Target="../media/image60.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59.png"/><Relationship Id="rId8" Type="http://schemas.openxmlformats.org/officeDocument/2006/relationships/image" Target="../media/image60.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4.png"/><Relationship Id="rId11" Type="http://schemas.openxmlformats.org/officeDocument/2006/relationships/image" Target="../media/image63.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hyperlink" Target="http://lib.rs" TargetMode="Externa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hyperlink" Target="http://lib.rs"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lib.rs"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1.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6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t.me/+ro8_m3J1X7E2NDQ8"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30.png"/><Relationship Id="rId15" Type="http://schemas.openxmlformats.org/officeDocument/2006/relationships/image" Target="../media/image2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 Id="rId9" Type="http://schemas.openxmlformats.org/officeDocument/2006/relationships/image" Target="../media/image31.png"/><Relationship Id="rId10" Type="http://schemas.openxmlformats.org/officeDocument/2006/relationships/image" Target="../media/image3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3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34.png"/><Relationship Id="rId10" Type="http://schemas.openxmlformats.org/officeDocument/2006/relationships/image" Target="../media/image41.png"/><Relationship Id="rId11" Type="http://schemas.openxmlformats.org/officeDocument/2006/relationships/image" Target="../media/image4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38.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12.png"/><Relationship Id="rId12" Type="http://schemas.openxmlformats.org/officeDocument/2006/relationships/image" Target="../media/image42.png"/><Relationship Id="rId13" Type="http://schemas.openxmlformats.org/officeDocument/2006/relationships/image" Target="../media/image45.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40.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42.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jpeg"/><Relationship Id="rId6"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5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55.png"/><Relationship Id="rId8" Type="http://schemas.openxmlformats.org/officeDocument/2006/relationships/image" Target="../media/image56.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3">
            <a:extLst/>
          </a:blip>
          <a:stretch>
            <a:fillRect/>
          </a:stretch>
        </p:blipFill>
        <p:spPr>
          <a:xfrm>
            <a:off x="80969" y="-93185"/>
            <a:ext cx="12223082" cy="9984552"/>
          </a:xfrm>
          <a:prstGeom prst="rect">
            <a:avLst/>
          </a:prstGeom>
          <a:ln w="12700">
            <a:miter lim="400000"/>
          </a:ln>
        </p:spPr>
      </p:pic>
      <p:pic>
        <p:nvPicPr>
          <p:cNvPr id="152" name="Image" descr="Image"/>
          <p:cNvPicPr>
            <a:picLocks noChangeAspect="1"/>
          </p:cNvPicPr>
          <p:nvPr/>
        </p:nvPicPr>
        <p:blipFill>
          <a:blip r:embed="rId4">
            <a:extLst/>
          </a:blip>
          <a:stretch>
            <a:fillRect/>
          </a:stretch>
        </p:blipFill>
        <p:spPr>
          <a:xfrm>
            <a:off x="10495315" y="-30167"/>
            <a:ext cx="13801045" cy="14182734"/>
          </a:xfrm>
          <a:prstGeom prst="rect">
            <a:avLst/>
          </a:prstGeom>
          <a:ln w="12700">
            <a:miter lim="400000"/>
          </a:ln>
        </p:spPr>
      </p:pic>
      <p:sp>
        <p:nvSpPr>
          <p:cNvPr id="153" name="SOLANA FOUNDATION"/>
          <p:cNvSpPr txBox="1"/>
          <p:nvPr>
            <p:ph type="body" idx="21"/>
          </p:nvPr>
        </p:nvSpPr>
        <p:spPr>
          <a:xfrm>
            <a:off x="1257299" y="8388929"/>
            <a:ext cx="21971002" cy="691755"/>
          </a:xfrm>
          <a:prstGeom prst="rect">
            <a:avLst/>
          </a:prstGeom>
          <a:extLst>
            <a:ext uri="{C572A759-6A51-4108-AA02-DFA0A04FC94B}">
              <ma14:wrappingTextBoxFlag xmlns:ma14="http://schemas.microsoft.com/office/mac/drawingml/2011/main" val="1"/>
            </a:ext>
          </a:extLst>
        </p:spPr>
        <p:txBody>
          <a:bodyPr/>
          <a:lstStyle>
            <a:lvl1pPr>
              <a:defRPr cap="all"/>
            </a:lvl1pPr>
          </a:lstStyle>
          <a:p>
            <a:pPr/>
            <a:r>
              <a:t>SOLANA FOUNDATION</a:t>
            </a:r>
          </a:p>
        </p:txBody>
      </p:sp>
      <p:sp>
        <p:nvSpPr>
          <p:cNvPr id="154" name="Solana PROFESSIONAL EDUCATION"/>
          <p:cNvSpPr txBox="1"/>
          <p:nvPr>
            <p:ph type="ctrTitle"/>
          </p:nvPr>
        </p:nvSpPr>
        <p:spPr>
          <a:xfrm>
            <a:off x="1206498" y="3872114"/>
            <a:ext cx="21971004" cy="4648201"/>
          </a:xfrm>
          <a:prstGeom prst="rect">
            <a:avLst/>
          </a:prstGeom>
        </p:spPr>
        <p:txBody>
          <a:bodyPr/>
          <a:lstStyle>
            <a:lvl1pPr>
              <a:defRPr cap="all"/>
            </a:lvl1pPr>
          </a:lstStyle>
          <a:p>
            <a:pPr/>
            <a:r>
              <a:t>Solana PROFESSIONAL EDUCATION</a:t>
            </a:r>
          </a:p>
        </p:txBody>
      </p:sp>
      <p:pic>
        <p:nvPicPr>
          <p:cNvPr id="155" name="Image" descr="Image"/>
          <p:cNvPicPr>
            <a:picLocks noChangeAspect="1"/>
          </p:cNvPicPr>
          <p:nvPr/>
        </p:nvPicPr>
        <p:blipFill>
          <a:blip r:embed="rId5">
            <a:extLst/>
          </a:blip>
          <a:srcRect l="0" t="53082" r="0" b="0"/>
          <a:stretch>
            <a:fillRect/>
          </a:stretch>
        </p:blipFill>
        <p:spPr>
          <a:xfrm rot="21479308">
            <a:off x="-2328398" y="11093675"/>
            <a:ext cx="25828720" cy="3512802"/>
          </a:xfrm>
          <a:prstGeom prst="rect">
            <a:avLst/>
          </a:prstGeom>
          <a:ln w="12700">
            <a:miter lim="400000"/>
          </a:ln>
        </p:spPr>
      </p:pic>
      <p:sp>
        <p:nvSpPr>
          <p:cNvPr id="156" name="MIKE MACCANA"/>
          <p:cNvSpPr txBox="1"/>
          <p:nvPr/>
        </p:nvSpPr>
        <p:spPr>
          <a:xfrm>
            <a:off x="1257299" y="8922780"/>
            <a:ext cx="21971002" cy="69175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defTabSz="825500">
              <a:defRPr b="1" cap="all" sz="3600">
                <a:solidFill>
                  <a:srgbClr val="000000"/>
                </a:solidFill>
              </a:defRPr>
            </a:lvl1pPr>
          </a:lstStyle>
          <a:p>
            <a:pPr/>
            <a:r>
              <a:t>MIKE MACCANA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219" name="pasted-movie.png" descr="pasted-movie.png"/>
          <p:cNvPicPr>
            <a:picLocks noChangeAspect="1"/>
          </p:cNvPicPr>
          <p:nvPr/>
        </p:nvPicPr>
        <p:blipFill>
          <a:blip r:embed="rId4">
            <a:extLst/>
          </a:blip>
          <a:stretch>
            <a:fillRect/>
          </a:stretch>
        </p:blipFill>
        <p:spPr>
          <a:xfrm rot="20303921">
            <a:off x="17836818" y="-5003800"/>
            <a:ext cx="6953582" cy="13716000"/>
          </a:xfrm>
          <a:prstGeom prst="rect">
            <a:avLst/>
          </a:prstGeom>
          <a:ln w="12700">
            <a:miter lim="400000"/>
          </a:ln>
        </p:spPr>
      </p:pic>
      <p:pic>
        <p:nvPicPr>
          <p:cNvPr id="220" name="pasted-movie.png" descr="pasted-movie.png"/>
          <p:cNvPicPr>
            <a:picLocks noChangeAspect="1"/>
          </p:cNvPicPr>
          <p:nvPr/>
        </p:nvPicPr>
        <p:blipFill>
          <a:blip r:embed="rId5">
            <a:extLst/>
          </a:blip>
          <a:stretch>
            <a:fillRect/>
          </a:stretch>
        </p:blipFill>
        <p:spPr>
          <a:xfrm rot="91007">
            <a:off x="-1280716" y="1778000"/>
            <a:ext cx="8688221" cy="15659607"/>
          </a:xfrm>
          <a:prstGeom prst="rect">
            <a:avLst/>
          </a:prstGeom>
          <a:ln w="12700">
            <a:miter lim="400000"/>
          </a:ln>
        </p:spPr>
      </p:pic>
      <p:sp>
        <p:nvSpPr>
          <p:cNvPr id="221" name="RECIPIENT DECRYPTS…"/>
          <p:cNvSpPr txBox="1"/>
          <p:nvPr/>
        </p:nvSpPr>
        <p:spPr>
          <a:xfrm>
            <a:off x="4300270" y="9439287"/>
            <a:ext cx="15783459"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RECIPIENT DECRYPTS </a:t>
            </a:r>
          </a:p>
          <a:p>
            <a:pPr>
              <a:defRPr cap="all" sz="9600"/>
            </a:pPr>
            <a:r>
              <a:t>USING </a:t>
            </a:r>
            <a:r>
              <a:rPr b="1"/>
              <a:t>THE SAME SECRET</a:t>
            </a:r>
          </a:p>
        </p:txBody>
      </p:sp>
      <p:sp>
        <p:nvSpPr>
          <p:cNvPr id="222" name="sender encrypts…"/>
          <p:cNvSpPr txBox="1"/>
          <p:nvPr/>
        </p:nvSpPr>
        <p:spPr>
          <a:xfrm>
            <a:off x="6186373" y="5562351"/>
            <a:ext cx="12011254" cy="29630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encrypts </a:t>
            </a:r>
          </a:p>
          <a:p>
            <a:pPr>
              <a:defRPr cap="all" sz="9600"/>
            </a:pPr>
            <a:r>
              <a:t>USING THE secret</a:t>
            </a:r>
          </a:p>
        </p:txBody>
      </p:sp>
      <p:sp>
        <p:nvSpPr>
          <p:cNvPr id="223" name="SENDER AND RECIPIENT…"/>
          <p:cNvSpPr txBox="1"/>
          <p:nvPr/>
        </p:nvSpPr>
        <p:spPr>
          <a:xfrm>
            <a:off x="4831841" y="855882"/>
            <a:ext cx="14720317"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b="1" cap="all" sz="9600"/>
            </a:pPr>
            <a:r>
              <a:t>DECIDE a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use anchor_lang::prelude::*;…"/>
          <p:cNvSpPr txBox="1"/>
          <p:nvPr/>
        </p:nvSpPr>
        <p:spPr>
          <a:xfrm>
            <a:off x="3063481" y="5074204"/>
            <a:ext cx="16936238" cy="4419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anchor_lang::prelude::*;</a:t>
            </a:r>
          </a:p>
          <a:p>
            <a:pPr algn="l" defTabSz="457200">
              <a:defRPr>
                <a:solidFill>
                  <a:srgbClr val="6A9955"/>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Our program's address! You don't need to change it.</a:t>
            </a:r>
            <a:endParaRPr>
              <a:solidFill>
                <a:srgbClr val="D4D4D4"/>
              </a:solidFill>
            </a:endParaRPr>
          </a:p>
          <a:p>
            <a:pPr algn="l" defTabSz="457200">
              <a:defRPr>
                <a:solidFill>
                  <a:srgbClr val="6A9955"/>
                </a:solidFill>
                <a:latin typeface="Menlo Regular"/>
                <a:ea typeface="Menlo Regular"/>
                <a:cs typeface="Menlo Regular"/>
                <a:sym typeface="Menlo Regular"/>
              </a:defRPr>
            </a:pPr>
            <a:r>
              <a:t>// This matches the private key in the target/deploy directory</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D4D4D4"/>
                </a:solidFill>
              </a:rPr>
              <a:t>declare_id</a:t>
            </a:r>
            <a:r>
              <a:rPr>
                <a:solidFill>
                  <a:srgbClr val="569CD6"/>
                </a:solidFill>
              </a:rPr>
              <a:t>!</a:t>
            </a:r>
            <a:r>
              <a:rPr>
                <a:solidFill>
                  <a:srgbClr val="D4D4D4"/>
                </a:solidFill>
              </a:rPr>
              <a:t>(</a:t>
            </a:r>
            <a:r>
              <a:t>"KEEP THE EXISTING PUBLIC KEY"</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Anchor programs always use </a:t>
            </a:r>
            <a:endParaRPr>
              <a:solidFill>
                <a:srgbClr val="D4D4D4"/>
              </a:solidFill>
            </a:endParaRPr>
          </a:p>
          <a:p>
            <a:pPr algn="l" defTabSz="457200">
              <a:defRPr>
                <a:solidFill>
                  <a:srgbClr val="D4D4D4"/>
                </a:solidFill>
                <a:latin typeface="Menlo Regular"/>
                <a:ea typeface="Menlo Regular"/>
                <a:cs typeface="Menlo Regular"/>
                <a:sym typeface="Menlo Regular"/>
              </a:defRPr>
            </a:pPr>
            <a:r>
              <a:t>#[constant]</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const</a:t>
            </a:r>
            <a:r>
              <a:t> ANCHOR_DISCRIMINATOR_SIZE: usize = </a:t>
            </a:r>
            <a:r>
              <a:rPr>
                <a:solidFill>
                  <a:srgbClr val="B5CEA8"/>
                </a:solidFill>
              </a:rPr>
              <a:t>8</a:t>
            </a:r>
            <a:r>
              <a:t>;</a:t>
            </a:r>
          </a:p>
        </p:txBody>
      </p:sp>
      <p:sp>
        <p:nvSpPr>
          <p:cNvPr id="897" name="5. Import Anchor prelude, and tell Anchor what we will store in our PDA"/>
          <p:cNvSpPr txBox="1"/>
          <p:nvPr/>
        </p:nvSpPr>
        <p:spPr>
          <a:xfrm>
            <a:off x="1205263" y="946317"/>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Import Anchor prelude, and tell Anchor what we will store in our PDA </a:t>
            </a:r>
          </a:p>
        </p:txBody>
      </p:sp>
      <p:sp>
        <p:nvSpPr>
          <p:cNvPr id="898" name="programs/favorites/src/lib.rs"/>
          <p:cNvSpPr txBox="1"/>
          <p:nvPr/>
        </p:nvSpPr>
        <p:spPr>
          <a:xfrm>
            <a:off x="2128403" y="3924150"/>
            <a:ext cx="5871363"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p>
        </p:txBody>
      </p:sp>
      <p:sp>
        <p:nvSpPr>
          <p:cNvPr id="899" name="continued on next slide..."/>
          <p:cNvSpPr txBox="1"/>
          <p:nvPr/>
        </p:nvSpPr>
        <p:spPr>
          <a:xfrm>
            <a:off x="1956823" y="10492615"/>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 Our Solana program!…"/>
          <p:cNvSpPr txBox="1"/>
          <p:nvPr/>
        </p:nvSpPr>
        <p:spPr>
          <a:xfrm>
            <a:off x="3723881" y="3073400"/>
            <a:ext cx="16936238" cy="9093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2100">
                <a:solidFill>
                  <a:srgbClr val="D4D4D4"/>
                </a:solidFill>
                <a:latin typeface="Menlo Regular"/>
                <a:ea typeface="Menlo Regular"/>
                <a:cs typeface="Menlo Regular"/>
                <a:sym typeface="Menlo Regular"/>
              </a:defRPr>
            </a:pPr>
          </a:p>
          <a:p>
            <a:pPr algn="l" defTabSz="457200">
              <a:defRPr sz="2100">
                <a:solidFill>
                  <a:srgbClr val="6A9955"/>
                </a:solidFill>
                <a:latin typeface="Menlo Regular"/>
                <a:ea typeface="Menlo Regular"/>
                <a:cs typeface="Menlo Regular"/>
                <a:sym typeface="Menlo Regular"/>
              </a:defRPr>
            </a:pPr>
            <a:r>
              <a:t>// Our Solana program! </a:t>
            </a:r>
            <a:endParaRPr>
              <a:solidFill>
                <a:srgbClr val="D4D4D4"/>
              </a:solidFill>
            </a:endParaRPr>
          </a:p>
          <a:p>
            <a:pPr algn="l" defTabSz="457200">
              <a:defRPr sz="2100">
                <a:solidFill>
                  <a:srgbClr val="D4D4D4"/>
                </a:solidFill>
                <a:latin typeface="Menlo Regular"/>
                <a:ea typeface="Menlo Regular"/>
                <a:cs typeface="Menlo Regular"/>
                <a:sym typeface="Menlo Regular"/>
              </a:defRPr>
            </a:pPr>
            <a:r>
              <a:t>#[program]</a:t>
            </a:r>
          </a:p>
          <a:p>
            <a:pPr algn="l" defTabSz="457200">
              <a:defRPr sz="2100">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mod</a:t>
            </a:r>
            <a:r>
              <a:t> favorites {</a:t>
            </a:r>
          </a:p>
          <a:p>
            <a:pPr algn="l" defTabSz="457200">
              <a:defRPr sz="2100">
                <a:solidFill>
                  <a:srgbClr val="569CD6"/>
                </a:solidFill>
                <a:latin typeface="Menlo Regular"/>
                <a:ea typeface="Menlo Regular"/>
                <a:cs typeface="Menlo Regular"/>
                <a:sym typeface="Menlo Regular"/>
              </a:defRPr>
            </a:pPr>
            <a:r>
              <a:rPr>
                <a:solidFill>
                  <a:srgbClr val="D4D4D4"/>
                </a:solidFill>
              </a:rPr>
              <a:t>    </a:t>
            </a:r>
            <a:r>
              <a:t>use</a:t>
            </a:r>
            <a:r>
              <a:rPr>
                <a:solidFill>
                  <a:srgbClr val="D4D4D4"/>
                </a:solidFill>
              </a:rPr>
              <a:t> </a:t>
            </a:r>
            <a:r>
              <a:t>super</a:t>
            </a:r>
            <a:r>
              <a:rPr>
                <a:solidFill>
                  <a:srgbClr val="D4D4D4"/>
                </a:solidFill>
              </a:rPr>
              <a:t>::*;</a:t>
            </a:r>
            <a:endParaRPr>
              <a:solidFill>
                <a:srgbClr val="D4D4D4"/>
              </a:solidFill>
            </a:endParaRPr>
          </a:p>
          <a:p>
            <a:pPr algn="l" defTabSz="457200">
              <a:defRPr sz="2100">
                <a:solidFill>
                  <a:srgbClr val="D4D4D4"/>
                </a:solidFill>
                <a:latin typeface="Menlo Regular"/>
                <a:ea typeface="Menlo Regular"/>
                <a:cs typeface="Menlo Regular"/>
                <a:sym typeface="Menlo Regular"/>
              </a:defRPr>
            </a:pPr>
          </a:p>
          <a:p>
            <a:pPr algn="l" defTabSz="457200">
              <a:defRPr sz="2100">
                <a:solidFill>
                  <a:srgbClr val="6A9955"/>
                </a:solidFill>
                <a:latin typeface="Menlo Regular"/>
                <a:ea typeface="Menlo Regular"/>
                <a:cs typeface="Menlo Regular"/>
                <a:sym typeface="Menlo Regular"/>
              </a:defRPr>
            </a:pPr>
            <a:r>
              <a:rPr>
                <a:solidFill>
                  <a:srgbClr val="D4D4D4"/>
                </a:solidFill>
              </a:rPr>
              <a:t>    </a:t>
            </a:r>
            <a:r>
              <a:t>// Our instruction handler! It sets the user's favorite number and color</a:t>
            </a:r>
            <a:endParaRPr>
              <a:solidFill>
                <a:srgbClr val="D4D4D4"/>
              </a:solidFill>
            </a:endParaRPr>
          </a:p>
          <a:p>
            <a:pPr algn="l" defTabSz="457200">
              <a:defRPr sz="2100">
                <a:solidFill>
                  <a:srgbClr val="D4D4D4"/>
                </a:solidFill>
                <a:latin typeface="Menlo Regular"/>
                <a:ea typeface="Menlo Regular"/>
                <a:cs typeface="Menlo Regular"/>
                <a:sym typeface="Menlo Regular"/>
              </a:defRPr>
            </a:pPr>
            <a:r>
              <a:t>    </a:t>
            </a:r>
            <a:r>
              <a:rPr>
                <a:solidFill>
                  <a:srgbClr val="569CD6"/>
                </a:solidFill>
              </a:rPr>
              <a:t>pub</a:t>
            </a:r>
            <a:r>
              <a:t> </a:t>
            </a:r>
            <a:r>
              <a:rPr>
                <a:solidFill>
                  <a:srgbClr val="569CD6"/>
                </a:solidFill>
              </a:rPr>
              <a:t>fn</a:t>
            </a:r>
            <a:r>
              <a:t> set_favorites(context: Context&lt;SetFavorites&gt;, number: u64, color: String) -&gt; Result&lt;()&gt; {</a:t>
            </a:r>
          </a:p>
          <a:p>
            <a:pPr algn="l" defTabSz="457200">
              <a:defRPr sz="2100">
                <a:solidFill>
                  <a:srgbClr val="D4D4D4"/>
                </a:solidFill>
                <a:latin typeface="Menlo Regular"/>
                <a:ea typeface="Menlo Regular"/>
                <a:cs typeface="Menlo Regular"/>
                <a:sym typeface="Menlo Regular"/>
              </a:defRPr>
            </a:pPr>
            <a:r>
              <a:t>        </a:t>
            </a:r>
            <a:r>
              <a:rPr>
                <a:solidFill>
                  <a:srgbClr val="569CD6"/>
                </a:solidFill>
              </a:rPr>
              <a:t>let</a:t>
            </a:r>
            <a:r>
              <a:t> user_public_key = context.accounts.user.key();</a:t>
            </a:r>
          </a:p>
          <a:p>
            <a:pPr algn="l" defTabSz="457200">
              <a:defRPr sz="2100">
                <a:solidFill>
                  <a:srgbClr val="D4D4D4"/>
                </a:solidFill>
                <a:latin typeface="Menlo Regular"/>
                <a:ea typeface="Menlo Regular"/>
                <a:cs typeface="Menlo Regular"/>
                <a:sym typeface="Menlo Regular"/>
              </a:defRPr>
            </a:pPr>
            <a:r>
              <a:t>        </a:t>
            </a:r>
            <a:r>
              <a:rPr>
                <a:solidFill>
                  <a:srgbClr val="569CD6"/>
                </a:solidFill>
              </a:rPr>
              <a:t>msg!</a:t>
            </a:r>
            <a:r>
              <a:t>(</a:t>
            </a:r>
            <a:r>
              <a:rPr>
                <a:solidFill>
                  <a:srgbClr val="CE9178"/>
                </a:solidFill>
              </a:rPr>
              <a:t>"Greetings from </a:t>
            </a:r>
            <a:r>
              <a:rPr>
                <a:solidFill>
                  <a:srgbClr val="569CD6"/>
                </a:solidFill>
              </a:rPr>
              <a:t>{}</a:t>
            </a:r>
            <a:r>
              <a:rPr>
                <a:solidFill>
                  <a:srgbClr val="CE9178"/>
                </a:solidFill>
              </a:rPr>
              <a:t>"</a:t>
            </a:r>
            <a:r>
              <a:t>, context.program_id);</a:t>
            </a:r>
          </a:p>
          <a:p>
            <a:pPr algn="l" defTabSz="457200">
              <a:defRPr sz="2100">
                <a:solidFill>
                  <a:srgbClr val="D4D4D4"/>
                </a:solidFill>
                <a:latin typeface="Menlo Regular"/>
                <a:ea typeface="Menlo Regular"/>
                <a:cs typeface="Menlo Regular"/>
                <a:sym typeface="Menlo Regular"/>
              </a:defRPr>
            </a:pPr>
            <a:r>
              <a:t>        </a:t>
            </a:r>
            <a:r>
              <a:rPr>
                <a:solidFill>
                  <a:srgbClr val="569CD6"/>
                </a:solidFill>
              </a:rPr>
              <a:t>msg!</a:t>
            </a:r>
            <a:r>
              <a:t>(</a:t>
            </a:r>
          </a:p>
          <a:p>
            <a:pPr algn="l" defTabSz="457200">
              <a:defRPr sz="2100">
                <a:solidFill>
                  <a:srgbClr val="CE9178"/>
                </a:solidFill>
                <a:latin typeface="Menlo Regular"/>
                <a:ea typeface="Menlo Regular"/>
                <a:cs typeface="Menlo Regular"/>
                <a:sym typeface="Menlo Regular"/>
              </a:defRPr>
            </a:pPr>
            <a:r>
              <a:rPr>
                <a:solidFill>
                  <a:srgbClr val="D4D4D4"/>
                </a:solidFill>
              </a:rPr>
              <a:t>            </a:t>
            </a:r>
            <a:r>
              <a:t>"User </a:t>
            </a:r>
            <a:r>
              <a:rPr>
                <a:solidFill>
                  <a:srgbClr val="569CD6"/>
                </a:solidFill>
              </a:rPr>
              <a:t>{}</a:t>
            </a:r>
            <a:r>
              <a:t>'s favorite number is </a:t>
            </a:r>
            <a:r>
              <a:rPr>
                <a:solidFill>
                  <a:srgbClr val="569CD6"/>
                </a:solidFill>
              </a:rPr>
              <a:t>{}</a:t>
            </a:r>
            <a:r>
              <a:t> and favorite color is: </a:t>
            </a:r>
            <a:r>
              <a:rPr>
                <a:solidFill>
                  <a:srgbClr val="569CD6"/>
                </a:solidFill>
              </a:rPr>
              <a:t>{}</a:t>
            </a:r>
            <a:r>
              <a:t>"</a:t>
            </a:r>
            <a:r>
              <a:rPr>
                <a:solidFill>
                  <a:srgbClr val="D4D4D4"/>
                </a:solidFill>
              </a:rPr>
              <a:t>,</a:t>
            </a:r>
            <a:endParaRPr>
              <a:solidFill>
                <a:srgbClr val="D4D4D4"/>
              </a:solidFill>
            </a:endParaRPr>
          </a:p>
          <a:p>
            <a:pPr algn="l" defTabSz="457200">
              <a:defRPr sz="2100">
                <a:solidFill>
                  <a:srgbClr val="D4D4D4"/>
                </a:solidFill>
                <a:latin typeface="Menlo Regular"/>
                <a:ea typeface="Menlo Regular"/>
                <a:cs typeface="Menlo Regular"/>
                <a:sym typeface="Menlo Regular"/>
              </a:defRPr>
            </a:pPr>
            <a:r>
              <a:t>            user_public_key,</a:t>
            </a:r>
          </a:p>
          <a:p>
            <a:pPr algn="l" defTabSz="457200">
              <a:defRPr sz="2100">
                <a:solidFill>
                  <a:srgbClr val="D4D4D4"/>
                </a:solidFill>
                <a:latin typeface="Menlo Regular"/>
                <a:ea typeface="Menlo Regular"/>
                <a:cs typeface="Menlo Regular"/>
                <a:sym typeface="Menlo Regular"/>
              </a:defRPr>
            </a:pPr>
            <a:r>
              <a:t>            number,</a:t>
            </a:r>
          </a:p>
          <a:p>
            <a:pPr algn="l" defTabSz="457200">
              <a:defRPr sz="2100">
                <a:solidFill>
                  <a:srgbClr val="D4D4D4"/>
                </a:solidFill>
                <a:latin typeface="Menlo Regular"/>
                <a:ea typeface="Menlo Regular"/>
                <a:cs typeface="Menlo Regular"/>
                <a:sym typeface="Menlo Regular"/>
              </a:defRPr>
            </a:pPr>
            <a:r>
              <a:t>            color</a:t>
            </a:r>
          </a:p>
          <a:p>
            <a:pPr algn="l" defTabSz="457200">
              <a:defRPr sz="2100">
                <a:solidFill>
                  <a:srgbClr val="D4D4D4"/>
                </a:solidFill>
                <a:latin typeface="Menlo Regular"/>
                <a:ea typeface="Menlo Regular"/>
                <a:cs typeface="Menlo Regular"/>
                <a:sym typeface="Menlo Regular"/>
              </a:defRPr>
            </a:pPr>
            <a:r>
              <a:t>        );</a:t>
            </a:r>
          </a:p>
          <a:p>
            <a:pPr algn="l" defTabSz="457200">
              <a:defRPr sz="2100">
                <a:solidFill>
                  <a:srgbClr val="D4D4D4"/>
                </a:solidFill>
                <a:latin typeface="Menlo Regular"/>
                <a:ea typeface="Menlo Regular"/>
                <a:cs typeface="Menlo Regular"/>
                <a:sym typeface="Menlo Regular"/>
              </a:defRPr>
            </a:pPr>
          </a:p>
          <a:p>
            <a:pPr algn="l" defTabSz="457200">
              <a:defRPr sz="2100">
                <a:solidFill>
                  <a:srgbClr val="D4D4D4"/>
                </a:solidFill>
                <a:latin typeface="Menlo Regular"/>
                <a:ea typeface="Menlo Regular"/>
                <a:cs typeface="Menlo Regular"/>
                <a:sym typeface="Menlo Regular"/>
              </a:defRPr>
            </a:pPr>
            <a:r>
              <a:t>        context.accounts.favorites.</a:t>
            </a:r>
            <a:r>
              <a:rPr u="sng"/>
              <a:t>set_inner</a:t>
            </a:r>
            <a:r>
              <a:t>(Favorites {</a:t>
            </a:r>
          </a:p>
          <a:p>
            <a:pPr algn="l" defTabSz="457200">
              <a:defRPr sz="2100">
                <a:solidFill>
                  <a:srgbClr val="D4D4D4"/>
                </a:solidFill>
                <a:latin typeface="Menlo Regular"/>
                <a:ea typeface="Menlo Regular"/>
                <a:cs typeface="Menlo Regular"/>
                <a:sym typeface="Menlo Regular"/>
              </a:defRPr>
            </a:pPr>
            <a:r>
              <a:t>            number,</a:t>
            </a:r>
          </a:p>
          <a:p>
            <a:pPr algn="l" defTabSz="457200">
              <a:defRPr sz="2100">
                <a:solidFill>
                  <a:srgbClr val="D4D4D4"/>
                </a:solidFill>
                <a:latin typeface="Menlo Regular"/>
                <a:ea typeface="Menlo Regular"/>
                <a:cs typeface="Menlo Regular"/>
                <a:sym typeface="Menlo Regular"/>
              </a:defRPr>
            </a:pPr>
            <a:r>
              <a:t>            color</a:t>
            </a:r>
          </a:p>
          <a:p>
            <a:pPr algn="l" defTabSz="457200">
              <a:defRPr sz="2100">
                <a:solidFill>
                  <a:srgbClr val="D4D4D4"/>
                </a:solidFill>
                <a:latin typeface="Menlo Regular"/>
                <a:ea typeface="Menlo Regular"/>
                <a:cs typeface="Menlo Regular"/>
                <a:sym typeface="Menlo Regular"/>
              </a:defRPr>
            </a:pPr>
            <a:r>
              <a:t>        });</a:t>
            </a:r>
          </a:p>
          <a:p>
            <a:pPr algn="l" defTabSz="457200">
              <a:defRPr sz="2100">
                <a:solidFill>
                  <a:srgbClr val="D4D4D4"/>
                </a:solidFill>
                <a:latin typeface="Menlo Regular"/>
                <a:ea typeface="Menlo Regular"/>
                <a:cs typeface="Menlo Regular"/>
                <a:sym typeface="Menlo Regular"/>
              </a:defRPr>
            </a:pPr>
            <a:r>
              <a:t>        </a:t>
            </a:r>
            <a:r>
              <a:rPr>
                <a:solidFill>
                  <a:srgbClr val="B5CEA8"/>
                </a:solidFill>
              </a:rPr>
              <a:t>Ok</a:t>
            </a:r>
            <a:r>
              <a:t>(())</a:t>
            </a:r>
          </a:p>
          <a:p>
            <a:pPr algn="l" defTabSz="457200">
              <a:defRPr sz="2100">
                <a:solidFill>
                  <a:srgbClr val="D4D4D4"/>
                </a:solidFill>
                <a:latin typeface="Menlo Regular"/>
                <a:ea typeface="Menlo Regular"/>
                <a:cs typeface="Menlo Regular"/>
                <a:sym typeface="Menlo Regular"/>
              </a:defRPr>
            </a:pPr>
            <a:r>
              <a:t>    }</a:t>
            </a:r>
          </a:p>
          <a:p>
            <a:pPr algn="l" defTabSz="457200">
              <a:defRPr sz="2100">
                <a:solidFill>
                  <a:srgbClr val="D4D4D4"/>
                </a:solidFill>
                <a:latin typeface="Menlo Regular"/>
                <a:ea typeface="Menlo Regular"/>
                <a:cs typeface="Menlo Regular"/>
                <a:sym typeface="Menlo Regular"/>
              </a:defRPr>
            </a:pPr>
          </a:p>
          <a:p>
            <a:pPr algn="l" defTabSz="457200">
              <a:defRPr sz="2100">
                <a:solidFill>
                  <a:srgbClr val="6A9955"/>
                </a:solidFill>
                <a:latin typeface="Menlo Regular"/>
                <a:ea typeface="Menlo Regular"/>
                <a:cs typeface="Menlo Regular"/>
                <a:sym typeface="Menlo Regular"/>
              </a:defRPr>
            </a:pPr>
            <a:r>
              <a:rPr>
                <a:solidFill>
                  <a:srgbClr val="D4D4D4"/>
                </a:solidFill>
              </a:rPr>
              <a:t>    </a:t>
            </a:r>
            <a:r>
              <a:t>// We can also add a get_favorites instruction to get the user's favorite number and color</a:t>
            </a:r>
            <a:endParaRPr>
              <a:solidFill>
                <a:srgbClr val="D4D4D4"/>
              </a:solidFill>
            </a:endParaRPr>
          </a:p>
          <a:p>
            <a:pPr algn="l" defTabSz="457200">
              <a:defRPr sz="2100">
                <a:solidFill>
                  <a:srgbClr val="D4D4D4"/>
                </a:solidFill>
                <a:latin typeface="Menlo Regular"/>
                <a:ea typeface="Menlo Regular"/>
                <a:cs typeface="Menlo Regular"/>
                <a:sym typeface="Menlo Regular"/>
              </a:defRPr>
            </a:pPr>
            <a:r>
              <a:t>}</a:t>
            </a:r>
          </a:p>
        </p:txBody>
      </p:sp>
      <p:sp>
        <p:nvSpPr>
          <p:cNvPr id="904" name="6. Make a module for a Solana Program!"/>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Make a module for a Solana Program!</a:t>
            </a:r>
          </a:p>
        </p:txBody>
      </p:sp>
      <p:sp>
        <p:nvSpPr>
          <p:cNvPr id="905" name="programs/favorites/src/lib.rs continued..."/>
          <p:cNvSpPr txBox="1"/>
          <p:nvPr/>
        </p:nvSpPr>
        <p:spPr>
          <a:xfrm>
            <a:off x="2636403" y="2098247"/>
            <a:ext cx="841248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continued...</a:t>
            </a:r>
          </a:p>
        </p:txBody>
      </p:sp>
      <p:sp>
        <p:nvSpPr>
          <p:cNvPr id="906" name="continued on next slide..."/>
          <p:cNvSpPr txBox="1"/>
          <p:nvPr/>
        </p:nvSpPr>
        <p:spPr>
          <a:xfrm>
            <a:off x="2464823" y="12506854"/>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0" name="// What we will put inside the Favorites PDA…"/>
          <p:cNvSpPr txBox="1"/>
          <p:nvPr/>
        </p:nvSpPr>
        <p:spPr>
          <a:xfrm>
            <a:off x="4739881" y="5324474"/>
            <a:ext cx="16936238" cy="4419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What we will put inside the Favorites PDA</a:t>
            </a:r>
            <a:endParaRPr>
              <a:solidFill>
                <a:srgbClr val="D4D4D4"/>
              </a:solidFill>
            </a:endParaRPr>
          </a:p>
          <a:p>
            <a:pPr algn="l" defTabSz="457200">
              <a:defRPr>
                <a:solidFill>
                  <a:srgbClr val="D4D4D4"/>
                </a:solidFill>
                <a:latin typeface="Menlo Regular"/>
                <a:ea typeface="Menlo Regular"/>
                <a:cs typeface="Menlo Regular"/>
                <a:sym typeface="Menlo Regular"/>
              </a:defRPr>
            </a:pPr>
            <a:r>
              <a:t>#[account]</a:t>
            </a:r>
          </a:p>
          <a:p>
            <a:pPr algn="l" defTabSz="457200">
              <a:defRPr>
                <a:solidFill>
                  <a:srgbClr val="D4D4D4"/>
                </a:solidFill>
                <a:latin typeface="Menlo Regular"/>
                <a:ea typeface="Menlo Regular"/>
                <a:cs typeface="Menlo Regular"/>
                <a:sym typeface="Menlo Regular"/>
              </a:defRPr>
            </a:pPr>
            <a:r>
              <a:t>#[derive(InitSpace)]</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Favorites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number: u64,</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#[max_len(</a:t>
            </a:r>
            <a:r>
              <a:rPr>
                <a:solidFill>
                  <a:srgbClr val="B5CEA8"/>
                </a:solidFill>
              </a:rPr>
              <a:t>50</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color: String</a:t>
            </a:r>
          </a:p>
          <a:p>
            <a:pPr algn="l" defTabSz="457200">
              <a:defRPr>
                <a:solidFill>
                  <a:srgbClr val="D4D4D4"/>
                </a:solidFill>
                <a:latin typeface="Menlo Regular"/>
                <a:ea typeface="Menlo Regular"/>
                <a:cs typeface="Menlo Regular"/>
                <a:sym typeface="Menlo Regular"/>
              </a:defRPr>
            </a:pPr>
            <a:r>
              <a:t>}</a:t>
            </a:r>
          </a:p>
        </p:txBody>
      </p:sp>
      <p:sp>
        <p:nvSpPr>
          <p:cNvPr id="911" name="6. Tell Anchor what will go inside our PDA"/>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Tell Anchor what will go inside our PDA</a:t>
            </a:r>
          </a:p>
        </p:txBody>
      </p:sp>
      <p:sp>
        <p:nvSpPr>
          <p:cNvPr id="912" name="continued on next slide..."/>
          <p:cNvSpPr txBox="1"/>
          <p:nvPr/>
        </p:nvSpPr>
        <p:spPr>
          <a:xfrm>
            <a:off x="2464823" y="12506854"/>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913" name="programs/favorites/src/lib.rs continued..."/>
          <p:cNvSpPr txBox="1"/>
          <p:nvPr/>
        </p:nvSpPr>
        <p:spPr>
          <a:xfrm>
            <a:off x="2738003" y="3030323"/>
            <a:ext cx="841248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continued...</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 When people call the set_favorites instruction, they will need to provide the accounts that will be modifed. This keeps Solana fast!…"/>
          <p:cNvSpPr txBox="1"/>
          <p:nvPr/>
        </p:nvSpPr>
        <p:spPr>
          <a:xfrm>
            <a:off x="4739881" y="3987800"/>
            <a:ext cx="16936238" cy="7264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When people call the set_favorites instruction, they will need to provide the accounts that will be modifed. This keeps Solana fast!</a:t>
            </a:r>
            <a:endParaRPr>
              <a:solidFill>
                <a:srgbClr val="D4D4D4"/>
              </a:solidFill>
            </a:endParaRPr>
          </a:p>
          <a:p>
            <a:pPr algn="l" defTabSz="457200">
              <a:defRPr>
                <a:solidFill>
                  <a:srgbClr val="D4D4D4"/>
                </a:solidFill>
                <a:latin typeface="Menlo Regular"/>
                <a:ea typeface="Menlo Regular"/>
                <a:cs typeface="Menlo Regular"/>
                <a:sym typeface="Menlo Regular"/>
              </a:defRPr>
            </a:pPr>
            <a:r>
              <a:t>#[derive(Accounts)]</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SetFavorites&lt;</a:t>
            </a:r>
            <a:r>
              <a:rPr>
                <a:solidFill>
                  <a:srgbClr val="569CD6"/>
                </a:solidFill>
              </a:rPr>
              <a:t>'info</a:t>
            </a:r>
            <a:r>
              <a:t>&gt; {</a:t>
            </a:r>
          </a:p>
          <a:p>
            <a:pPr algn="l" defTabSz="457200">
              <a:defRPr>
                <a:solidFill>
                  <a:srgbClr val="D4D4D4"/>
                </a:solidFill>
                <a:latin typeface="Menlo Regular"/>
                <a:ea typeface="Menlo Regular"/>
                <a:cs typeface="Menlo Regular"/>
                <a:sym typeface="Menlo Regular"/>
              </a:defRPr>
            </a:pPr>
            <a:r>
              <a:t>    #[account(</a:t>
            </a:r>
            <a:r>
              <a:rPr>
                <a:solidFill>
                  <a:srgbClr val="569CD6"/>
                </a:solidFill>
              </a:rPr>
              <a:t>mut</a:t>
            </a:r>
            <a:r>
              <a:t>)]</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user: Signer&lt;</a:t>
            </a:r>
            <a:r>
              <a:rPr>
                <a:solidFill>
                  <a:srgbClr val="569CD6"/>
                </a:solidFill>
              </a:rPr>
              <a:t>'info</a:t>
            </a:r>
            <a:r>
              <a:t>&gt;,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#[account(</a:t>
            </a:r>
          </a:p>
          <a:p>
            <a:pPr algn="l" defTabSz="457200">
              <a:defRPr>
                <a:solidFill>
                  <a:srgbClr val="D4D4D4"/>
                </a:solidFill>
                <a:latin typeface="Menlo Regular"/>
                <a:ea typeface="Menlo Regular"/>
                <a:cs typeface="Menlo Regular"/>
                <a:sym typeface="Menlo Regular"/>
              </a:defRPr>
            </a:pPr>
            <a:r>
              <a:t>        init, </a:t>
            </a:r>
          </a:p>
          <a:p>
            <a:pPr algn="l" defTabSz="457200">
              <a:defRPr>
                <a:solidFill>
                  <a:srgbClr val="D4D4D4"/>
                </a:solidFill>
                <a:latin typeface="Menlo Regular"/>
                <a:ea typeface="Menlo Regular"/>
                <a:cs typeface="Menlo Regular"/>
                <a:sym typeface="Menlo Regular"/>
              </a:defRPr>
            </a:pPr>
            <a:r>
              <a:t>        payer = user, </a:t>
            </a:r>
          </a:p>
          <a:p>
            <a:pPr algn="l" defTabSz="457200">
              <a:defRPr>
                <a:solidFill>
                  <a:srgbClr val="D4D4D4"/>
                </a:solidFill>
                <a:latin typeface="Menlo Regular"/>
                <a:ea typeface="Menlo Regular"/>
                <a:cs typeface="Menlo Regular"/>
                <a:sym typeface="Menlo Regular"/>
              </a:defRPr>
            </a:pPr>
            <a:r>
              <a:t>        space = ANCHOR_DISCRIMINATOR_SIZE + Favorites::INIT_SPACE, </a:t>
            </a:r>
          </a:p>
          <a:p>
            <a:pPr algn="l" defTabSz="457200">
              <a:defRPr>
                <a:solidFill>
                  <a:srgbClr val="D4D4D4"/>
                </a:solidFill>
                <a:latin typeface="Menlo Regular"/>
                <a:ea typeface="Menlo Regular"/>
                <a:cs typeface="Menlo Regular"/>
                <a:sym typeface="Menlo Regular"/>
              </a:defRPr>
            </a:pPr>
            <a:r>
              <a:t>        seeds=[</a:t>
            </a:r>
            <a:r>
              <a:rPr>
                <a:solidFill>
                  <a:srgbClr val="CE9178"/>
                </a:solidFill>
              </a:rPr>
              <a:t>b"favorites"</a:t>
            </a:r>
            <a:r>
              <a:t>, user.key().as_ref()],</a:t>
            </a:r>
          </a:p>
          <a:p>
            <a:pPr algn="l" defTabSz="457200">
              <a:defRPr>
                <a:solidFill>
                  <a:srgbClr val="D4D4D4"/>
                </a:solidFill>
                <a:latin typeface="Menlo Regular"/>
                <a:ea typeface="Menlo Regular"/>
                <a:cs typeface="Menlo Regular"/>
                <a:sym typeface="Menlo Regular"/>
              </a:defRPr>
            </a:pPr>
            <a:r>
              <a:t>    bump)]</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favorites: Account&lt;</a:t>
            </a:r>
            <a:r>
              <a:rPr>
                <a:solidFill>
                  <a:srgbClr val="569CD6"/>
                </a:solidFill>
              </a:rPr>
              <a:t>'info</a:t>
            </a:r>
            <a:r>
              <a:t>, Favorites&gt;,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system_program: Program&lt;</a:t>
            </a:r>
            <a:r>
              <a:rPr>
                <a:solidFill>
                  <a:srgbClr val="569CD6"/>
                </a:solidFill>
              </a:rPr>
              <a:t>'info</a:t>
            </a:r>
            <a:r>
              <a:t>, System&gt;,</a:t>
            </a:r>
          </a:p>
          <a:p>
            <a:pPr algn="l" defTabSz="457200">
              <a:defRPr>
                <a:solidFill>
                  <a:srgbClr val="D4D4D4"/>
                </a:solidFill>
                <a:latin typeface="Menlo Regular"/>
                <a:ea typeface="Menlo Regular"/>
                <a:cs typeface="Menlo Regular"/>
                <a:sym typeface="Menlo Regular"/>
              </a:defRPr>
            </a:pPr>
            <a:r>
              <a:t>}</a:t>
            </a:r>
          </a:p>
        </p:txBody>
      </p:sp>
      <p:sp>
        <p:nvSpPr>
          <p:cNvPr id="918" name="6. Tell Anchor the accounts that must be provided"/>
          <p:cNvSpPr txBox="1"/>
          <p:nvPr/>
        </p:nvSpPr>
        <p:spPr>
          <a:xfrm>
            <a:off x="1103663" y="422869"/>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Tell Anchor the accounts that must be provided</a:t>
            </a:r>
          </a:p>
        </p:txBody>
      </p:sp>
      <p:sp>
        <p:nvSpPr>
          <p:cNvPr id="919" name="Done! You have made a solana program"/>
          <p:cNvSpPr txBox="1"/>
          <p:nvPr/>
        </p:nvSpPr>
        <p:spPr>
          <a:xfrm>
            <a:off x="2464823" y="12506854"/>
            <a:ext cx="8278521"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Done! You have made a solana program</a:t>
            </a:r>
          </a:p>
        </p:txBody>
      </p:sp>
      <p:sp>
        <p:nvSpPr>
          <p:cNvPr id="920" name="programs/favorites/src/lib.rs continued..."/>
          <p:cNvSpPr txBox="1"/>
          <p:nvPr/>
        </p:nvSpPr>
        <p:spPr>
          <a:xfrm>
            <a:off x="2738003" y="3030323"/>
            <a:ext cx="841248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continued...</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4" name="// Load our wallet…"/>
          <p:cNvSpPr txBox="1"/>
          <p:nvPr/>
        </p:nvSpPr>
        <p:spPr>
          <a:xfrm>
            <a:off x="3723881" y="4834838"/>
            <a:ext cx="16936238" cy="548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Load our wallet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await</a:t>
            </a:r>
            <a:r>
              <a:t> airdropIfRequired(</a:t>
            </a:r>
          </a:p>
          <a:p>
            <a:pPr algn="l" defTabSz="457200">
              <a:defRPr>
                <a:solidFill>
                  <a:srgbClr val="D4D4D4"/>
                </a:solidFill>
                <a:latin typeface="Menlo Regular"/>
                <a:ea typeface="Menlo Regular"/>
                <a:cs typeface="Menlo Regular"/>
                <a:sym typeface="Menlo Regular"/>
              </a:defRPr>
            </a:pPr>
            <a:r>
              <a:t>  anchor.getProvider().connection,</a:t>
            </a:r>
          </a:p>
          <a:p>
            <a:pPr algn="l" defTabSz="457200">
              <a:defRPr>
                <a:solidFill>
                  <a:srgbClr val="D4D4D4"/>
                </a:solidFill>
                <a:latin typeface="Menlo Regular"/>
                <a:ea typeface="Menlo Regular"/>
                <a:cs typeface="Menlo Regular"/>
                <a:sym typeface="Menlo Regular"/>
              </a:defRPr>
            </a:pPr>
            <a:r>
              <a:t>  user.publicKey,</a:t>
            </a:r>
          </a:p>
          <a:p>
            <a:pPr algn="l" defTabSz="457200">
              <a:defRPr>
                <a:solidFill>
                  <a:srgbClr val="D4D4D4"/>
                </a:solidFill>
                <a:latin typeface="Menlo Regular"/>
                <a:ea typeface="Menlo Regular"/>
                <a:cs typeface="Menlo Regular"/>
                <a:sym typeface="Menlo Regular"/>
              </a:defRPr>
            </a:pPr>
            <a:r>
              <a:t>  </a:t>
            </a:r>
            <a:r>
              <a:rPr>
                <a:solidFill>
                  <a:srgbClr val="B5CEA8"/>
                </a:solidFill>
              </a:rPr>
              <a:t>0.5</a:t>
            </a:r>
            <a:r>
              <a:t> * web3.LAMPORTS_PER_SOL,</a:t>
            </a:r>
          </a:p>
          <a:p>
            <a:pPr algn="l" defTabSz="457200">
              <a:defRPr>
                <a:solidFill>
                  <a:srgbClr val="D4D4D4"/>
                </a:solidFill>
                <a:latin typeface="Menlo Regular"/>
                <a:ea typeface="Menlo Regular"/>
                <a:cs typeface="Menlo Regular"/>
                <a:sym typeface="Menlo Regular"/>
              </a:defRPr>
            </a:pPr>
            <a:r>
              <a:t>  </a:t>
            </a:r>
            <a:r>
              <a:rPr>
                <a:solidFill>
                  <a:srgbClr val="B5CEA8"/>
                </a:solidFill>
              </a:rPr>
              <a:t>1</a:t>
            </a:r>
            <a:r>
              <a:t> * web3.LAMPORTS_PER_SOL</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Here's what we want to write to the blockchain</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favoriteNumber = </a:t>
            </a:r>
            <a:r>
              <a:rPr>
                <a:solidFill>
                  <a:srgbClr val="569CD6"/>
                </a:solidFill>
              </a:rPr>
              <a:t>new</a:t>
            </a:r>
            <a:r>
              <a:t> anchor.BN(</a:t>
            </a:r>
            <a:r>
              <a:rPr>
                <a:solidFill>
                  <a:srgbClr val="B5CEA8"/>
                </a:solidFill>
              </a:rPr>
              <a:t>23</a:t>
            </a:r>
            <a:r>
              <a:t>);</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favoriteColor = </a:t>
            </a:r>
            <a:r>
              <a:rPr>
                <a:solidFill>
                  <a:srgbClr val="CE9178"/>
                </a:solidFill>
              </a:rPr>
              <a:t>"red"</a:t>
            </a:r>
            <a:r>
              <a:t>;</a:t>
            </a:r>
          </a:p>
        </p:txBody>
      </p:sp>
      <p:sp>
        <p:nvSpPr>
          <p:cNvPr id="925" name="6. Make some tests! First load a user keypair."/>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Make some tests! First load a user keypair.</a:t>
            </a:r>
          </a:p>
        </p:txBody>
      </p:sp>
      <p:sp>
        <p:nvSpPr>
          <p:cNvPr id="926" name="continued on next slide..."/>
          <p:cNvSpPr txBox="1"/>
          <p:nvPr/>
        </p:nvSpPr>
        <p:spPr>
          <a:xfrm>
            <a:off x="2464823" y="12038036"/>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927" name="Inside tests/favorites.ts, inside the the 'it' block"/>
          <p:cNvSpPr txBox="1"/>
          <p:nvPr/>
        </p:nvSpPr>
        <p:spPr>
          <a:xfrm>
            <a:off x="2710879" y="3810784"/>
            <a:ext cx="10027769"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Inside tests/favorites.ts, </a:t>
            </a:r>
            <a:r>
              <a:rPr b="1"/>
              <a:t>inside the the 'it' block</a:t>
            </a:r>
          </a:p>
        </p:txBody>
      </p:sp>
      <p:sp>
        <p:nvSpPr>
          <p:cNvPr id="928" name="Rename the 'it' block to be it(&quot;Writes our favorites to the blockchain&quot; ...."/>
          <p:cNvSpPr txBox="1"/>
          <p:nvPr/>
        </p:nvSpPr>
        <p:spPr>
          <a:xfrm>
            <a:off x="2464823" y="10873796"/>
            <a:ext cx="18924738" cy="6370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Rename the 'it' block to be </a:t>
            </a:r>
            <a:r>
              <a:rPr>
                <a:solidFill>
                  <a:srgbClr val="D4D4D4"/>
                </a:solidFill>
                <a:latin typeface="Andale Mono"/>
                <a:ea typeface="Andale Mono"/>
                <a:cs typeface="Andale Mono"/>
                <a:sym typeface="Andale Mono"/>
              </a:rPr>
              <a:t>it(</a:t>
            </a:r>
            <a:r>
              <a:rPr>
                <a:latin typeface="Andale Mono"/>
                <a:ea typeface="Andale Mono"/>
                <a:cs typeface="Andale Mono"/>
                <a:sym typeface="Andale Mono"/>
              </a:rPr>
              <a:t>"Writes our favorites to the blockchain" ...</a:t>
            </a:r>
            <a:r>
              <a:rPr>
                <a:solidFill>
                  <a:srgbClr val="D4D4D4"/>
                </a:solidFill>
                <a:latin typeface="Andale Mono"/>
                <a:ea typeface="Andale Mono"/>
                <a:cs typeface="Andale Mono"/>
                <a:sym typeface="Andale Mono"/>
              </a:rPr>
              <a:t>.</a:t>
            </a:r>
          </a:p>
        </p:txBody>
      </p:sp>
      <p:sp>
        <p:nvSpPr>
          <p:cNvPr id="929" name="cp ../.env .env"/>
          <p:cNvSpPr txBox="1"/>
          <p:nvPr/>
        </p:nvSpPr>
        <p:spPr>
          <a:xfrm>
            <a:off x="2710879" y="2824550"/>
            <a:ext cx="422977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atin typeface="Andale Mono"/>
                <a:ea typeface="Andale Mono"/>
                <a:cs typeface="Andale Mono"/>
                <a:sym typeface="Andale Mono"/>
              </a:defRPr>
            </a:lvl1pPr>
          </a:lstStyle>
          <a:p>
            <a:pPr/>
            <a:r>
              <a:t>cp ../.env .env</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1" name="// Generate the PDA for the user's favorites…"/>
          <p:cNvSpPr txBox="1"/>
          <p:nvPr/>
        </p:nvSpPr>
        <p:spPr>
          <a:xfrm>
            <a:off x="3723881" y="3526738"/>
            <a:ext cx="16936238" cy="8102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1600">
                <a:solidFill>
                  <a:srgbClr val="6A9955"/>
                </a:solidFill>
                <a:latin typeface="Menlo Regular"/>
                <a:ea typeface="Menlo Regular"/>
                <a:cs typeface="Menlo Regular"/>
                <a:sym typeface="Menlo Regular"/>
              </a:defRPr>
            </a:pPr>
            <a:r>
              <a:t>// Generate the PDA for the user's favorites</a:t>
            </a:r>
            <a:endParaRPr>
              <a:solidFill>
                <a:srgbClr val="D4D4D4"/>
              </a:solidFill>
            </a:endParaRPr>
          </a:p>
          <a:p>
            <a:pPr algn="l" defTabSz="457200">
              <a:defRPr sz="1600">
                <a:solidFill>
                  <a:srgbClr val="D4D4D4"/>
                </a:solidFill>
                <a:latin typeface="Menlo Regular"/>
                <a:ea typeface="Menlo Regular"/>
                <a:cs typeface="Menlo Regular"/>
                <a:sym typeface="Menlo Regular"/>
              </a:defRPr>
            </a:pPr>
            <a:r>
              <a:rPr>
                <a:solidFill>
                  <a:srgbClr val="569CD6"/>
                </a:solidFill>
              </a:rPr>
              <a:t>const</a:t>
            </a:r>
            <a:r>
              <a:t> favoritesPdaAndBump = web3.PublicKey.findProgramAddressSync(</a:t>
            </a:r>
          </a:p>
          <a:p>
            <a:pPr algn="l" defTabSz="457200">
              <a:defRPr sz="1600">
                <a:solidFill>
                  <a:srgbClr val="D4D4D4"/>
                </a:solidFill>
                <a:latin typeface="Menlo Regular"/>
                <a:ea typeface="Menlo Regular"/>
                <a:cs typeface="Menlo Regular"/>
                <a:sym typeface="Menlo Regular"/>
              </a:defRPr>
            </a:pPr>
            <a:r>
              <a:t>  [Buffer.from(</a:t>
            </a:r>
            <a:r>
              <a:rPr>
                <a:solidFill>
                  <a:srgbClr val="CE9178"/>
                </a:solidFill>
              </a:rPr>
              <a:t>"favorites"</a:t>
            </a:r>
            <a:r>
              <a:t>), user.publicKey.toBuffer()],</a:t>
            </a:r>
          </a:p>
          <a:p>
            <a:pPr algn="l" defTabSz="457200">
              <a:defRPr sz="1600">
                <a:solidFill>
                  <a:srgbClr val="D4D4D4"/>
                </a:solidFill>
                <a:latin typeface="Menlo Regular"/>
                <a:ea typeface="Menlo Regular"/>
                <a:cs typeface="Menlo Regular"/>
                <a:sym typeface="Menlo Regular"/>
              </a:defRPr>
            </a:pPr>
            <a:r>
              <a:t>  program.programId</a:t>
            </a:r>
          </a:p>
          <a:p>
            <a:pPr algn="l" defTabSz="457200">
              <a:defRPr sz="1600">
                <a:solidFill>
                  <a:srgbClr val="D4D4D4"/>
                </a:solidFill>
                <a:latin typeface="Menlo Regular"/>
                <a:ea typeface="Menlo Regular"/>
                <a:cs typeface="Menlo Regular"/>
                <a:sym typeface="Menlo Regular"/>
              </a:defRPr>
            </a:pPr>
            <a:r>
              <a:t>);</a:t>
            </a:r>
          </a:p>
          <a:p>
            <a:pPr algn="l" defTabSz="457200">
              <a:defRPr sz="1600">
                <a:solidFill>
                  <a:srgbClr val="D4D4D4"/>
                </a:solidFill>
                <a:latin typeface="Menlo Regular"/>
                <a:ea typeface="Menlo Regular"/>
                <a:cs typeface="Menlo Regular"/>
                <a:sym typeface="Menlo Regular"/>
              </a:defRPr>
            </a:pPr>
          </a:p>
          <a:p>
            <a:pPr algn="l" defTabSz="457200">
              <a:defRPr sz="1600">
                <a:solidFill>
                  <a:srgbClr val="D4D4D4"/>
                </a:solidFill>
                <a:latin typeface="Menlo Regular"/>
                <a:ea typeface="Menlo Regular"/>
                <a:cs typeface="Menlo Regular"/>
                <a:sym typeface="Menlo Regular"/>
              </a:defRPr>
            </a:pPr>
            <a:r>
              <a:rPr>
                <a:solidFill>
                  <a:srgbClr val="569CD6"/>
                </a:solidFill>
              </a:rPr>
              <a:t>const</a:t>
            </a:r>
            <a:r>
              <a:t> favoritesPda = favoritesPdaAndBump[</a:t>
            </a:r>
            <a:r>
              <a:rPr>
                <a:solidFill>
                  <a:srgbClr val="B5CEA8"/>
                </a:solidFill>
              </a:rPr>
              <a:t>0</a:t>
            </a:r>
            <a:r>
              <a:t>];</a:t>
            </a:r>
          </a:p>
          <a:p>
            <a:pPr algn="l" defTabSz="457200">
              <a:defRPr sz="1600">
                <a:solidFill>
                  <a:srgbClr val="D4D4D4"/>
                </a:solidFill>
                <a:latin typeface="Menlo Regular"/>
                <a:ea typeface="Menlo Regular"/>
                <a:cs typeface="Menlo Regular"/>
                <a:sym typeface="Menlo Regular"/>
              </a:defRPr>
            </a:pPr>
          </a:p>
          <a:p>
            <a:pPr algn="l" defTabSz="457200">
              <a:defRPr sz="1600">
                <a:solidFill>
                  <a:srgbClr val="6A9955"/>
                </a:solidFill>
                <a:latin typeface="Menlo Regular"/>
                <a:ea typeface="Menlo Regular"/>
                <a:cs typeface="Menlo Regular"/>
                <a:sym typeface="Menlo Regular"/>
              </a:defRPr>
            </a:pPr>
            <a:r>
              <a:t>// Make a transaction to write to the blockchain</a:t>
            </a:r>
            <a:endParaRPr>
              <a:solidFill>
                <a:srgbClr val="D4D4D4"/>
              </a:solidFill>
            </a:endParaRPr>
          </a:p>
          <a:p>
            <a:pPr algn="l" defTabSz="457200">
              <a:defRPr sz="1600">
                <a:solidFill>
                  <a:srgbClr val="D4D4D4"/>
                </a:solidFill>
                <a:latin typeface="Menlo Regular"/>
                <a:ea typeface="Menlo Regular"/>
                <a:cs typeface="Menlo Regular"/>
                <a:sym typeface="Menlo Regular"/>
              </a:defRPr>
            </a:pPr>
            <a:r>
              <a:rPr>
                <a:solidFill>
                  <a:srgbClr val="569CD6"/>
                </a:solidFill>
              </a:rPr>
              <a:t>let</a:t>
            </a:r>
            <a:r>
              <a:t> tx: string | null = </a:t>
            </a:r>
            <a:r>
              <a:rPr>
                <a:solidFill>
                  <a:srgbClr val="569CD6"/>
                </a:solidFill>
              </a:rPr>
              <a:t>null</a:t>
            </a:r>
            <a:r>
              <a:t>;</a:t>
            </a:r>
          </a:p>
          <a:p>
            <a:pPr algn="l" defTabSz="457200">
              <a:defRPr sz="1600">
                <a:solidFill>
                  <a:srgbClr val="569CD6"/>
                </a:solidFill>
                <a:latin typeface="Menlo Regular"/>
                <a:ea typeface="Menlo Regular"/>
                <a:cs typeface="Menlo Regular"/>
                <a:sym typeface="Menlo Regular"/>
              </a:defRPr>
            </a:pPr>
            <a:r>
              <a:t>try</a:t>
            </a:r>
            <a:r>
              <a:rPr>
                <a:solidFill>
                  <a:srgbClr val="D4D4D4"/>
                </a:solidFill>
              </a:rPr>
              <a:t> {</a:t>
            </a:r>
            <a:endParaRPr>
              <a:solidFill>
                <a:srgbClr val="D4D4D4"/>
              </a:solidFill>
            </a:endParaRPr>
          </a:p>
          <a:p>
            <a:pPr algn="l" defTabSz="457200">
              <a:defRPr sz="1600">
                <a:solidFill>
                  <a:srgbClr val="D4D4D4"/>
                </a:solidFill>
                <a:latin typeface="Menlo Regular"/>
                <a:ea typeface="Menlo Regular"/>
                <a:cs typeface="Menlo Regular"/>
                <a:sym typeface="Menlo Regular"/>
              </a:defRPr>
            </a:pPr>
            <a:r>
              <a:t>  tx = </a:t>
            </a:r>
            <a:r>
              <a:rPr>
                <a:solidFill>
                  <a:srgbClr val="569CD6"/>
                </a:solidFill>
              </a:rPr>
              <a:t>await</a:t>
            </a:r>
            <a:r>
              <a:t> program.methods</a:t>
            </a:r>
          </a:p>
          <a:p>
            <a:pPr algn="l" defTabSz="457200">
              <a:defRPr sz="1600">
                <a:solidFill>
                  <a:srgbClr val="6A9955"/>
                </a:solidFill>
                <a:latin typeface="Menlo Regular"/>
                <a:ea typeface="Menlo Regular"/>
                <a:cs typeface="Menlo Regular"/>
                <a:sym typeface="Menlo Regular"/>
              </a:defRPr>
            </a:pPr>
            <a:r>
              <a:rPr>
                <a:solidFill>
                  <a:srgbClr val="D4D4D4"/>
                </a:solidFill>
              </a:rPr>
              <a:t>    </a:t>
            </a:r>
            <a:r>
              <a:t>// Call the set_favorites instruction handler</a:t>
            </a:r>
            <a:endParaRPr>
              <a:solidFill>
                <a:srgbClr val="D4D4D4"/>
              </a:solidFill>
            </a:endParaRPr>
          </a:p>
          <a:p>
            <a:pPr algn="l" defTabSz="457200">
              <a:defRPr sz="1600">
                <a:solidFill>
                  <a:srgbClr val="D4D4D4"/>
                </a:solidFill>
                <a:latin typeface="Menlo Regular"/>
                <a:ea typeface="Menlo Regular"/>
                <a:cs typeface="Menlo Regular"/>
                <a:sym typeface="Menlo Regular"/>
              </a:defRPr>
            </a:pPr>
            <a:r>
              <a:t>    .setFavorites(favoriteNumber, favoriteColor)</a:t>
            </a:r>
          </a:p>
          <a:p>
            <a:pPr algn="l" defTabSz="457200">
              <a:defRPr sz="1600">
                <a:solidFill>
                  <a:srgbClr val="D4D4D4"/>
                </a:solidFill>
                <a:latin typeface="Menlo Regular"/>
                <a:ea typeface="Menlo Regular"/>
                <a:cs typeface="Menlo Regular"/>
                <a:sym typeface="Menlo Regular"/>
              </a:defRPr>
            </a:pPr>
            <a:r>
              <a:t>    .accounts({</a:t>
            </a:r>
          </a:p>
          <a:p>
            <a:pPr algn="l" defTabSz="457200">
              <a:defRPr sz="1600">
                <a:solidFill>
                  <a:srgbClr val="D4D4D4"/>
                </a:solidFill>
                <a:latin typeface="Menlo Regular"/>
                <a:ea typeface="Menlo Regular"/>
                <a:cs typeface="Menlo Regular"/>
                <a:sym typeface="Menlo Regular"/>
              </a:defRPr>
            </a:pPr>
            <a:r>
              <a:t>      user: user.publicKey,</a:t>
            </a:r>
          </a:p>
          <a:p>
            <a:pPr algn="l" defTabSz="457200">
              <a:defRPr sz="1600">
                <a:solidFill>
                  <a:srgbClr val="D4D4D4"/>
                </a:solidFill>
                <a:latin typeface="Menlo Regular"/>
                <a:ea typeface="Menlo Regular"/>
                <a:cs typeface="Menlo Regular"/>
                <a:sym typeface="Menlo Regular"/>
              </a:defRPr>
            </a:pPr>
            <a:r>
              <a:t>      favorites: favoritesPda,</a:t>
            </a:r>
          </a:p>
          <a:p>
            <a:pPr algn="l" defTabSz="457200">
              <a:defRPr sz="1600">
                <a:solidFill>
                  <a:srgbClr val="D4D4D4"/>
                </a:solidFill>
                <a:latin typeface="Menlo Regular"/>
                <a:ea typeface="Menlo Regular"/>
                <a:cs typeface="Menlo Regular"/>
                <a:sym typeface="Menlo Regular"/>
              </a:defRPr>
            </a:pPr>
            <a:r>
              <a:t>    })</a:t>
            </a:r>
          </a:p>
          <a:p>
            <a:pPr algn="l" defTabSz="457200">
              <a:defRPr sz="1600">
                <a:solidFill>
                  <a:srgbClr val="6A9955"/>
                </a:solidFill>
                <a:latin typeface="Menlo Regular"/>
                <a:ea typeface="Menlo Regular"/>
                <a:cs typeface="Menlo Regular"/>
                <a:sym typeface="Menlo Regular"/>
              </a:defRPr>
            </a:pPr>
            <a:r>
              <a:rPr>
                <a:solidFill>
                  <a:srgbClr val="D4D4D4"/>
                </a:solidFill>
              </a:rPr>
              <a:t>    </a:t>
            </a:r>
            <a:r>
              <a:t>// Sign the transaction</a:t>
            </a:r>
            <a:endParaRPr>
              <a:solidFill>
                <a:srgbClr val="D4D4D4"/>
              </a:solidFill>
            </a:endParaRPr>
          </a:p>
          <a:p>
            <a:pPr algn="l" defTabSz="457200">
              <a:defRPr sz="1600">
                <a:solidFill>
                  <a:srgbClr val="D4D4D4"/>
                </a:solidFill>
                <a:latin typeface="Menlo Regular"/>
                <a:ea typeface="Menlo Regular"/>
                <a:cs typeface="Menlo Regular"/>
                <a:sym typeface="Menlo Regular"/>
              </a:defRPr>
            </a:pPr>
            <a:r>
              <a:t>    .signers([user])</a:t>
            </a:r>
          </a:p>
          <a:p>
            <a:pPr algn="l" defTabSz="457200">
              <a:defRPr sz="1600">
                <a:solidFill>
                  <a:srgbClr val="6A9955"/>
                </a:solidFill>
                <a:latin typeface="Menlo Regular"/>
                <a:ea typeface="Menlo Regular"/>
                <a:cs typeface="Menlo Regular"/>
                <a:sym typeface="Menlo Regular"/>
              </a:defRPr>
            </a:pPr>
            <a:r>
              <a:rPr>
                <a:solidFill>
                  <a:srgbClr val="D4D4D4"/>
                </a:solidFill>
              </a:rPr>
              <a:t>    </a:t>
            </a:r>
            <a:r>
              <a:t>// Send the transaction to the cluster or RPC</a:t>
            </a:r>
            <a:endParaRPr>
              <a:solidFill>
                <a:srgbClr val="D4D4D4"/>
              </a:solidFill>
            </a:endParaRPr>
          </a:p>
          <a:p>
            <a:pPr algn="l" defTabSz="457200">
              <a:defRPr sz="1600">
                <a:solidFill>
                  <a:srgbClr val="D4D4D4"/>
                </a:solidFill>
                <a:latin typeface="Menlo Regular"/>
                <a:ea typeface="Menlo Regular"/>
                <a:cs typeface="Menlo Regular"/>
                <a:sym typeface="Menlo Regular"/>
              </a:defRPr>
            </a:pPr>
            <a:r>
              <a:t>    .rpc();</a:t>
            </a:r>
          </a:p>
          <a:p>
            <a:pPr algn="l" defTabSz="457200">
              <a:defRPr sz="1600">
                <a:solidFill>
                  <a:srgbClr val="D4D4D4"/>
                </a:solidFill>
                <a:latin typeface="Menlo Regular"/>
                <a:ea typeface="Menlo Regular"/>
                <a:cs typeface="Menlo Regular"/>
                <a:sym typeface="Menlo Regular"/>
              </a:defRPr>
            </a:pPr>
            <a:r>
              <a:t>} </a:t>
            </a:r>
            <a:r>
              <a:rPr>
                <a:solidFill>
                  <a:srgbClr val="569CD6"/>
                </a:solidFill>
              </a:rPr>
              <a:t>catch</a:t>
            </a:r>
            <a:r>
              <a:t> (thrownObject) {</a:t>
            </a:r>
          </a:p>
          <a:p>
            <a:pPr algn="l" defTabSz="457200">
              <a:defRPr sz="1600">
                <a:solidFill>
                  <a:srgbClr val="6A9955"/>
                </a:solidFill>
                <a:latin typeface="Menlo Regular"/>
                <a:ea typeface="Menlo Regular"/>
                <a:cs typeface="Menlo Regular"/>
                <a:sym typeface="Menlo Regular"/>
              </a:defRPr>
            </a:pPr>
            <a:r>
              <a:rPr>
                <a:solidFill>
                  <a:srgbClr val="D4D4D4"/>
                </a:solidFill>
              </a:rPr>
              <a:t>  </a:t>
            </a:r>
            <a:r>
              <a:t>// Let's properly log the error</a:t>
            </a:r>
            <a:endParaRPr>
              <a:solidFill>
                <a:srgbClr val="D4D4D4"/>
              </a:solidFill>
            </a:endParaRPr>
          </a:p>
          <a:p>
            <a:pPr algn="l" defTabSz="457200">
              <a:defRPr sz="1600">
                <a:solidFill>
                  <a:srgbClr val="6A9955"/>
                </a:solidFill>
                <a:latin typeface="Menlo Regular"/>
                <a:ea typeface="Menlo Regular"/>
                <a:cs typeface="Menlo Regular"/>
                <a:sym typeface="Menlo Regular"/>
              </a:defRPr>
            </a:pPr>
            <a:r>
              <a:rPr>
                <a:solidFill>
                  <a:srgbClr val="D4D4D4"/>
                </a:solidFill>
              </a:rPr>
              <a:t>  </a:t>
            </a:r>
            <a:r>
              <a:t>// so we can see the program involed</a:t>
            </a:r>
            <a:endParaRPr>
              <a:solidFill>
                <a:srgbClr val="D4D4D4"/>
              </a:solidFill>
            </a:endParaRPr>
          </a:p>
          <a:p>
            <a:pPr algn="l" defTabSz="457200">
              <a:defRPr sz="1600">
                <a:solidFill>
                  <a:srgbClr val="6A9955"/>
                </a:solidFill>
                <a:latin typeface="Menlo Regular"/>
                <a:ea typeface="Menlo Regular"/>
                <a:cs typeface="Menlo Regular"/>
                <a:sym typeface="Menlo Regular"/>
              </a:defRPr>
            </a:pPr>
            <a:r>
              <a:rPr>
                <a:solidFill>
                  <a:srgbClr val="D4D4D4"/>
                </a:solidFill>
              </a:rPr>
              <a:t>  </a:t>
            </a:r>
            <a:r>
              <a:t>// and (for well known programs) the full log message</a:t>
            </a:r>
            <a:endParaRPr>
              <a:solidFill>
                <a:srgbClr val="D4D4D4"/>
              </a:solidFill>
            </a:endParaRPr>
          </a:p>
          <a:p>
            <a:pPr algn="l" defTabSz="457200">
              <a:defRPr sz="1600">
                <a:solidFill>
                  <a:srgbClr val="D4D4D4"/>
                </a:solidFill>
                <a:latin typeface="Menlo Regular"/>
                <a:ea typeface="Menlo Regular"/>
                <a:cs typeface="Menlo Regular"/>
                <a:sym typeface="Menlo Regular"/>
              </a:defRPr>
            </a:pPr>
          </a:p>
          <a:p>
            <a:pPr algn="l" defTabSz="457200">
              <a:defRPr sz="1600">
                <a:solidFill>
                  <a:srgbClr val="D4D4D4"/>
                </a:solidFill>
                <a:latin typeface="Menlo Regular"/>
                <a:ea typeface="Menlo Regular"/>
                <a:cs typeface="Menlo Regular"/>
                <a:sym typeface="Menlo Regular"/>
              </a:defRPr>
            </a:pPr>
            <a:r>
              <a:t>  </a:t>
            </a:r>
            <a:r>
              <a:rPr>
                <a:solidFill>
                  <a:srgbClr val="569CD6"/>
                </a:solidFill>
              </a:rPr>
              <a:t>const</a:t>
            </a:r>
            <a:r>
              <a:t> rawError = thrownObject </a:t>
            </a:r>
            <a:r>
              <a:rPr>
                <a:solidFill>
                  <a:srgbClr val="569CD6"/>
                </a:solidFill>
              </a:rPr>
              <a:t>as</a:t>
            </a:r>
            <a:r>
              <a:t> Error;</a:t>
            </a:r>
          </a:p>
          <a:p>
            <a:pPr algn="l" defTabSz="457200">
              <a:defRPr sz="1600">
                <a:solidFill>
                  <a:srgbClr val="D4D4D4"/>
                </a:solidFill>
                <a:latin typeface="Menlo Regular"/>
                <a:ea typeface="Menlo Regular"/>
                <a:cs typeface="Menlo Regular"/>
                <a:sym typeface="Menlo Regular"/>
              </a:defRPr>
            </a:pPr>
            <a:r>
              <a:t>  </a:t>
            </a:r>
            <a:r>
              <a:rPr>
                <a:solidFill>
                  <a:srgbClr val="569CD6"/>
                </a:solidFill>
              </a:rPr>
              <a:t>throw</a:t>
            </a:r>
            <a:r>
              <a:t> </a:t>
            </a:r>
            <a:r>
              <a:rPr>
                <a:solidFill>
                  <a:srgbClr val="569CD6"/>
                </a:solidFill>
              </a:rPr>
              <a:t>new</a:t>
            </a:r>
            <a:r>
              <a:t> Error(getCustomErrorMessage(systemProgramErrors, rawError.message));</a:t>
            </a:r>
          </a:p>
          <a:p>
            <a:pPr algn="l" defTabSz="457200">
              <a:defRPr sz="1600">
                <a:solidFill>
                  <a:srgbClr val="D4D4D4"/>
                </a:solidFill>
                <a:latin typeface="Menlo Regular"/>
                <a:ea typeface="Menlo Regular"/>
                <a:cs typeface="Menlo Regular"/>
                <a:sym typeface="Menlo Regular"/>
              </a:defRPr>
            </a:pPr>
            <a:r>
              <a:t>}</a:t>
            </a:r>
          </a:p>
        </p:txBody>
      </p:sp>
      <p:sp>
        <p:nvSpPr>
          <p:cNvPr id="932" name="6. Write data to the chain for the user"/>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Write data to the chain for the user</a:t>
            </a:r>
          </a:p>
        </p:txBody>
      </p:sp>
      <p:sp>
        <p:nvSpPr>
          <p:cNvPr id="933" name="continued on next slide..."/>
          <p:cNvSpPr txBox="1"/>
          <p:nvPr/>
        </p:nvSpPr>
        <p:spPr>
          <a:xfrm>
            <a:off x="2464823" y="12038036"/>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934" name="continued..."/>
          <p:cNvSpPr txBox="1"/>
          <p:nvPr/>
        </p:nvSpPr>
        <p:spPr>
          <a:xfrm>
            <a:off x="2382403" y="2520392"/>
            <a:ext cx="252831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6" name="const dataFromPda = await program.account.favorites.fetch(favoritesPda);…"/>
          <p:cNvSpPr txBox="1"/>
          <p:nvPr/>
        </p:nvSpPr>
        <p:spPr>
          <a:xfrm>
            <a:off x="3723881" y="6581088"/>
            <a:ext cx="16936238" cy="19939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1200">
                <a:solidFill>
                  <a:srgbClr val="D4D4D4"/>
                </a:solidFill>
                <a:latin typeface="Menlo Regular"/>
                <a:ea typeface="Menlo Regular"/>
                <a:cs typeface="Menlo Regular"/>
                <a:sym typeface="Menlo Regular"/>
              </a:defRPr>
            </a:pPr>
            <a:r>
              <a:rPr>
                <a:solidFill>
                  <a:srgbClr val="569CD6"/>
                </a:solidFill>
              </a:rPr>
              <a:t>const</a:t>
            </a:r>
            <a:r>
              <a:t> dataFromPda = </a:t>
            </a:r>
            <a:r>
              <a:rPr>
                <a:solidFill>
                  <a:srgbClr val="569CD6"/>
                </a:solidFill>
              </a:rPr>
              <a:t>await</a:t>
            </a:r>
            <a:r>
              <a:t> program.account.favorites.fetch(favoritesPda);</a:t>
            </a:r>
          </a:p>
          <a:p>
            <a:pPr algn="l" defTabSz="457200">
              <a:defRPr sz="1200">
                <a:solidFill>
                  <a:srgbClr val="6A9955"/>
                </a:solidFill>
                <a:latin typeface="Menlo Regular"/>
                <a:ea typeface="Menlo Regular"/>
                <a:cs typeface="Menlo Regular"/>
                <a:sym typeface="Menlo Regular"/>
              </a:defRPr>
            </a:pPr>
            <a:r>
              <a:rPr>
                <a:solidFill>
                  <a:srgbClr val="D4D4D4"/>
                </a:solidFill>
              </a:rPr>
              <a:t>    </a:t>
            </a:r>
            <a:r>
              <a:t>// And make sure it matches!</a:t>
            </a:r>
            <a:endParaRPr>
              <a:solidFill>
                <a:srgbClr val="D4D4D4"/>
              </a:solidFill>
            </a:endParaRPr>
          </a:p>
          <a:p>
            <a:pPr algn="l" defTabSz="457200">
              <a:defRPr sz="1200">
                <a:solidFill>
                  <a:srgbClr val="D4D4D4"/>
                </a:solidFill>
                <a:latin typeface="Menlo Regular"/>
                <a:ea typeface="Menlo Regular"/>
                <a:cs typeface="Menlo Regular"/>
                <a:sym typeface="Menlo Regular"/>
              </a:defRPr>
            </a:pPr>
            <a:r>
              <a:t>    assert.equal(dataFromPda.color, favoriteColor);</a:t>
            </a:r>
          </a:p>
          <a:p>
            <a:pPr algn="l" defTabSz="457200">
              <a:defRPr sz="1200">
                <a:solidFill>
                  <a:srgbClr val="6A9955"/>
                </a:solidFill>
                <a:latin typeface="Menlo Regular"/>
                <a:ea typeface="Menlo Regular"/>
                <a:cs typeface="Menlo Regular"/>
                <a:sym typeface="Menlo Regular"/>
              </a:defRPr>
            </a:pPr>
            <a:r>
              <a:rPr>
                <a:solidFill>
                  <a:srgbClr val="D4D4D4"/>
                </a:solidFill>
              </a:rPr>
              <a:t>    </a:t>
            </a:r>
            <a:r>
              <a:t>// A little extra work to make sure the BNs are equal</a:t>
            </a:r>
            <a:endParaRPr>
              <a:solidFill>
                <a:srgbClr val="D4D4D4"/>
              </a:solidFill>
            </a:endParaRPr>
          </a:p>
          <a:p>
            <a:pPr algn="l" defTabSz="457200">
              <a:defRPr sz="1200">
                <a:solidFill>
                  <a:srgbClr val="D4D4D4"/>
                </a:solidFill>
                <a:latin typeface="Menlo Regular"/>
                <a:ea typeface="Menlo Regular"/>
                <a:cs typeface="Menlo Regular"/>
                <a:sym typeface="Menlo Regular"/>
              </a:defRPr>
            </a:pPr>
            <a:r>
              <a:t>    assert.equal(dataFromPda.number.toString(), favoriteNumber.toString());</a:t>
            </a:r>
          </a:p>
        </p:txBody>
      </p:sp>
      <p:sp>
        <p:nvSpPr>
          <p:cNvPr id="937" name="6. Check the data was written!"/>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Check the data was written!</a:t>
            </a:r>
          </a:p>
        </p:txBody>
      </p:sp>
      <p:sp>
        <p:nvSpPr>
          <p:cNvPr id="938" name="continued..."/>
          <p:cNvSpPr txBox="1"/>
          <p:nvPr/>
        </p:nvSpPr>
        <p:spPr>
          <a:xfrm>
            <a:off x="2433203" y="4857193"/>
            <a:ext cx="2528317"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a:t>
            </a:r>
          </a:p>
        </p:txBody>
      </p:sp>
      <p:sp>
        <p:nvSpPr>
          <p:cNvPr id="939" name="anchor test"/>
          <p:cNvSpPr txBox="1"/>
          <p:nvPr/>
        </p:nvSpPr>
        <p:spPr>
          <a:xfrm>
            <a:off x="-4325178" y="9663985"/>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anchor test</a:t>
            </a:r>
            <a:endParaRPr>
              <a:solidFill>
                <a:srgbClr val="D4D4D4"/>
              </a:solidFill>
            </a:endParaRP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6. Run the tests with…"/>
          <p:cNvSpPr txBox="1"/>
          <p:nvPr>
            <p:ph type="title"/>
          </p:nvPr>
        </p:nvSpPr>
        <p:spPr>
          <a:xfrm>
            <a:off x="1187777" y="4720034"/>
            <a:ext cx="7668817" cy="4275932"/>
          </a:xfrm>
          <a:prstGeom prst="rect">
            <a:avLst/>
          </a:prstGeom>
        </p:spPr>
        <p:txBody>
          <a:bodyPr/>
          <a:lstStyle/>
          <a:p>
            <a:pPr defTabSz="1536153">
              <a:defRPr spc="-107" sz="5355"/>
            </a:pPr>
            <a:r>
              <a:t>6. Run the tests with</a:t>
            </a:r>
          </a:p>
          <a:p>
            <a:pPr defTabSz="1536153">
              <a:defRPr spc="-107" sz="5355"/>
            </a:pPr>
          </a:p>
          <a:p>
            <a:pPr defTabSz="1536153">
              <a:defRPr b="0" spc="-107" sz="5355">
                <a:latin typeface="Andale Mono"/>
                <a:ea typeface="Andale Mono"/>
                <a:cs typeface="Andale Mono"/>
                <a:sym typeface="Andale Mono"/>
              </a:defRPr>
            </a:pPr>
            <a:r>
              <a:t>anchor test</a:t>
            </a:r>
          </a:p>
          <a:p>
            <a:pPr defTabSz="1536153">
              <a:defRPr spc="-107" sz="5355"/>
            </a:pPr>
          </a:p>
          <a:p>
            <a:pPr defTabSz="1536153">
              <a:defRPr spc="-107" sz="5355"/>
            </a:pPr>
            <a:r>
              <a:t>You are now writing data to Solana!</a:t>
            </a:r>
          </a:p>
        </p:txBody>
      </p:sp>
      <p:pic>
        <p:nvPicPr>
          <p:cNvPr id="942" name="Screenshot 2024-03-27 at 13.38.42.png" descr="Screenshot 2024-03-27 at 13.38.42.png"/>
          <p:cNvPicPr>
            <a:picLocks noChangeAspect="1"/>
          </p:cNvPicPr>
          <p:nvPr/>
        </p:nvPicPr>
        <p:blipFill>
          <a:blip r:embed="rId2">
            <a:extLst/>
          </a:blip>
          <a:stretch>
            <a:fillRect/>
          </a:stretch>
        </p:blipFill>
        <p:spPr>
          <a:xfrm>
            <a:off x="9966984" y="4550061"/>
            <a:ext cx="12924766" cy="4629768"/>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Lesson 6 feedback"/>
          <p:cNvSpPr txBox="1"/>
          <p:nvPr>
            <p:ph type="title"/>
          </p:nvPr>
        </p:nvSpPr>
        <p:spPr>
          <a:xfrm>
            <a:off x="1187777" y="5743879"/>
            <a:ext cx="9779001" cy="1435101"/>
          </a:xfrm>
          <a:prstGeom prst="rect">
            <a:avLst/>
          </a:prstGeom>
        </p:spPr>
        <p:txBody>
          <a:bodyPr/>
          <a:lstStyle/>
          <a:p>
            <a:pPr/>
            <a:r>
              <a:t>Lesson 6 feedback</a:t>
            </a:r>
          </a:p>
        </p:txBody>
      </p:sp>
      <p:sp>
        <p:nvSpPr>
          <p:cNvPr id="945"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946"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8"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949"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950"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951" name="TOKENS"/>
          <p:cNvSpPr txBox="1"/>
          <p:nvPr/>
        </p:nvSpPr>
        <p:spPr>
          <a:xfrm>
            <a:off x="6625005" y="5802933"/>
            <a:ext cx="11133990" cy="3077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TOKENS </a:t>
            </a:r>
          </a:p>
        </p:txBody>
      </p:sp>
      <p:sp>
        <p:nvSpPr>
          <p:cNvPr id="952" name="LESSON 7: USING ANCHOR WITH"/>
          <p:cNvSpPr txBox="1"/>
          <p:nvPr/>
        </p:nvSpPr>
        <p:spPr>
          <a:xfrm>
            <a:off x="4479492" y="4835671"/>
            <a:ext cx="15425015"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7: USING ANCHOR WITH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YMMETRIC ENCRYPTION EXAMPLE:"/>
          <p:cNvSpPr txBox="1"/>
          <p:nvPr>
            <p:ph type="body" idx="21"/>
          </p:nvPr>
        </p:nvSpPr>
        <p:spPr>
          <a:xfrm>
            <a:off x="1206500" y="5013139"/>
            <a:ext cx="21971000" cy="934780"/>
          </a:xfrm>
          <a:prstGeom prst="rect">
            <a:avLst/>
          </a:prstGeom>
          <a:extLst>
            <a:ext uri="{C572A759-6A51-4108-AA02-DFA0A04FC94B}">
              <ma14:wrappingTextBoxFlag xmlns:ma14="http://schemas.microsoft.com/office/mac/drawingml/2011/main" val="1"/>
            </a:ext>
          </a:extLst>
        </p:spPr>
        <p:txBody>
          <a:bodyPr/>
          <a:lstStyle/>
          <a:p>
            <a:pPr/>
            <a:r>
              <a:t>SYMMETRIC ENCRYPTION EXAMPLE:</a:t>
            </a:r>
          </a:p>
        </p:txBody>
      </p:sp>
      <p:sp>
        <p:nvSpPr>
          <p:cNvPr id="228" name="DISK ENCRYPTION"/>
          <p:cNvSpPr txBox="1"/>
          <p:nvPr>
            <p:ph type="body" sz="half" idx="1"/>
          </p:nvPr>
        </p:nvSpPr>
        <p:spPr>
          <a:xfrm>
            <a:off x="1206500" y="4845542"/>
            <a:ext cx="21971000" cy="4024916"/>
          </a:xfrm>
          <a:prstGeom prst="rect">
            <a:avLst/>
          </a:prstGeom>
        </p:spPr>
        <p:txBody>
          <a:bodyPr/>
          <a:lstStyle>
            <a:lvl1pPr defTabSz="1828754">
              <a:defRPr spc="-187" sz="18750"/>
            </a:lvl1pPr>
          </a:lstStyle>
          <a:p>
            <a:pPr/>
            <a:r>
              <a:t>DISK ENCRYPTION</a:t>
            </a:r>
          </a:p>
        </p:txBody>
      </p:sp>
      <p:sp>
        <p:nvSpPr>
          <p:cNvPr id="229" name="Rectangle"/>
          <p:cNvSpPr txBox="1"/>
          <p:nvPr/>
        </p:nvSpPr>
        <p:spPr>
          <a:xfrm>
            <a:off x="1206500" y="8746939"/>
            <a:ext cx="21971000" cy="934780"/>
          </a:xfrm>
          <a:prstGeom prst="rect">
            <a:avLst/>
          </a:prstGeom>
          <a:ln w="12700">
            <a:miter lim="400000"/>
          </a:ln>
        </p:spPr>
        <p:txBody>
          <a:bodyPr lIns="45719" rIns="45719">
            <a:normAutofit fontScale="100000" lnSpcReduction="0"/>
          </a:bodyPr>
          <a:lstStyle/>
          <a:p>
            <a:pPr defTabSz="825500">
              <a:defRPr b="1" sz="5500"/>
            </a:pPr>
          </a:p>
        </p:txBody>
      </p:sp>
      <p:pic>
        <p:nvPicPr>
          <p:cNvPr id="230" name="pasted-movie.png" descr="pasted-movie.png"/>
          <p:cNvPicPr>
            <a:picLocks noChangeAspect="1"/>
          </p:cNvPicPr>
          <p:nvPr/>
        </p:nvPicPr>
        <p:blipFill>
          <a:blip r:embed="rId2">
            <a:alphaModFix amt="19058"/>
            <a:extLst/>
          </a:blip>
          <a:stretch>
            <a:fillRect/>
          </a:stretch>
        </p:blipFill>
        <p:spPr>
          <a:xfrm>
            <a:off x="-121789540" y="-39174319"/>
            <a:ext cx="162200420" cy="9326524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4" name="Our next program allows a user to offer an amount of one token in exchange for an amount of another token."/>
          <p:cNvSpPr txBox="1"/>
          <p:nvPr>
            <p:ph type="ctrTitle"/>
          </p:nvPr>
        </p:nvSpPr>
        <p:spPr>
          <a:xfrm>
            <a:off x="1206498" y="4533900"/>
            <a:ext cx="21971004" cy="4648200"/>
          </a:xfrm>
          <a:prstGeom prst="rect">
            <a:avLst/>
          </a:prstGeom>
        </p:spPr>
        <p:txBody>
          <a:bodyPr/>
          <a:lstStyle/>
          <a:p>
            <a:pPr defTabSz="1999437">
              <a:defRPr spc="-190" sz="9512"/>
            </a:pPr>
            <a:r>
              <a:t>Our next program allows a user to offer </a:t>
            </a:r>
            <a:r>
              <a:rPr>
                <a:solidFill>
                  <a:srgbClr val="16F195"/>
                </a:solidFill>
              </a:rPr>
              <a:t>an amount of one token </a:t>
            </a:r>
            <a:r>
              <a:t>in exchange for </a:t>
            </a:r>
            <a:r>
              <a:rPr>
                <a:solidFill>
                  <a:srgbClr val="9342F7"/>
                </a:solidFill>
              </a:rPr>
              <a:t>an amount of another token</a:t>
            </a:r>
            <a: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6" name="Image" descr="Image"/>
          <p:cNvPicPr>
            <a:picLocks noChangeAspect="1"/>
          </p:cNvPicPr>
          <p:nvPr/>
        </p:nvPicPr>
        <p:blipFill>
          <a:blip r:embed="rId3">
            <a:alphaModFix amt="13814"/>
            <a:extLst/>
          </a:blip>
          <a:stretch>
            <a:fillRect/>
          </a:stretch>
        </p:blipFill>
        <p:spPr>
          <a:xfrm>
            <a:off x="-3564762" y="6642877"/>
            <a:ext cx="26831631" cy="7777827"/>
          </a:xfrm>
          <a:prstGeom prst="rect">
            <a:avLst/>
          </a:prstGeom>
          <a:ln w="12700">
            <a:miter lim="400000"/>
          </a:ln>
        </p:spPr>
      </p:pic>
      <p:pic>
        <p:nvPicPr>
          <p:cNvPr id="957"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958" name="Image" descr="Image"/>
          <p:cNvPicPr>
            <a:picLocks noChangeAspect="1"/>
          </p:cNvPicPr>
          <p:nvPr/>
        </p:nvPicPr>
        <p:blipFill>
          <a:blip r:embed="rId5">
            <a:extLst/>
          </a:blip>
          <a:stretch>
            <a:fillRect/>
          </a:stretch>
        </p:blipFill>
        <p:spPr>
          <a:xfrm>
            <a:off x="8480415" y="-287614"/>
            <a:ext cx="16952154" cy="17420991"/>
          </a:xfrm>
          <a:prstGeom prst="rect">
            <a:avLst/>
          </a:prstGeom>
          <a:ln w="12700">
            <a:miter lim="400000"/>
          </a:ln>
        </p:spPr>
      </p:pic>
      <p:pic>
        <p:nvPicPr>
          <p:cNvPr id="959"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sp>
        <p:nvSpPr>
          <p:cNvPr id="960" name="Alice has lots of USDC  Bob has lots of WIF"/>
          <p:cNvSpPr txBox="1"/>
          <p:nvPr/>
        </p:nvSpPr>
        <p:spPr>
          <a:xfrm>
            <a:off x="2379005" y="10335135"/>
            <a:ext cx="7058505" cy="15757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Alice has lots of USDC</a:t>
            </a:r>
            <a:br/>
            <a:br/>
            <a:r>
              <a:t>Bob has lots of WIF</a:t>
            </a:r>
          </a:p>
        </p:txBody>
      </p:sp>
      <p:pic>
        <p:nvPicPr>
          <p:cNvPr id="961" name="V5AAusaZ3kfnZFYTgvBQqL.png" descr="V5AAusaZ3kfnZFYTgvBQqL.png"/>
          <p:cNvPicPr>
            <a:picLocks noChangeAspect="1"/>
          </p:cNvPicPr>
          <p:nvPr/>
        </p:nvPicPr>
        <p:blipFill>
          <a:blip r:embed="rId7">
            <a:extLst/>
          </a:blip>
          <a:stretch>
            <a:fillRect/>
          </a:stretch>
        </p:blipFill>
        <p:spPr>
          <a:xfrm>
            <a:off x="3835879" y="1721342"/>
            <a:ext cx="4144757" cy="6836710"/>
          </a:xfrm>
          <a:prstGeom prst="rect">
            <a:avLst/>
          </a:prstGeom>
          <a:ln w="12700">
            <a:miter lim="400000"/>
          </a:ln>
        </p:spPr>
      </p:pic>
      <p:pic>
        <p:nvPicPr>
          <p:cNvPr id="962" name="Y9Yh37FjxprSMiydCN6AwQ.png" descr="Y9Yh37FjxprSMiydCN6AwQ.png"/>
          <p:cNvPicPr>
            <a:picLocks noChangeAspect="1"/>
          </p:cNvPicPr>
          <p:nvPr/>
        </p:nvPicPr>
        <p:blipFill>
          <a:blip r:embed="rId8">
            <a:extLst/>
          </a:blip>
          <a:stretch>
            <a:fillRect/>
          </a:stretch>
        </p:blipFill>
        <p:spPr>
          <a:xfrm>
            <a:off x="10143002" y="5749172"/>
            <a:ext cx="4635306" cy="7619679"/>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6"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967"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968" name="Image" descr="Image"/>
          <p:cNvPicPr>
            <a:picLocks noChangeAspect="1"/>
          </p:cNvPicPr>
          <p:nvPr/>
        </p:nvPicPr>
        <p:blipFill>
          <a:blip r:embed="rId5">
            <a:alphaModFix amt="29134"/>
            <a:extLst/>
          </a:blip>
          <a:stretch>
            <a:fillRect/>
          </a:stretch>
        </p:blipFill>
        <p:spPr>
          <a:xfrm>
            <a:off x="8480415" y="-287614"/>
            <a:ext cx="16952154" cy="17420991"/>
          </a:xfrm>
          <a:prstGeom prst="rect">
            <a:avLst/>
          </a:prstGeom>
          <a:ln w="12700">
            <a:miter lim="400000"/>
          </a:ln>
        </p:spPr>
      </p:pic>
      <p:pic>
        <p:nvPicPr>
          <p:cNvPr id="969"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sp>
        <p:nvSpPr>
          <p:cNvPr id="970" name="Alice wants 100 WIF and is offering 10 USDC. Bob wants to take that offer.  How can we ensure Alice and Bob don't run away with each other's tokens?"/>
          <p:cNvSpPr txBox="1"/>
          <p:nvPr/>
        </p:nvSpPr>
        <p:spPr>
          <a:xfrm>
            <a:off x="15734846" y="1592013"/>
            <a:ext cx="7058506" cy="35569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Alice wants 100 WIF and is offering 10 USDC. Bob wants to take that offer.</a:t>
            </a:r>
            <a:br/>
            <a:br/>
            <a:r>
              <a:t>How can we ensure Alice and Bob don't run away with each other's tokens?</a:t>
            </a:r>
          </a:p>
        </p:txBody>
      </p:sp>
      <p:pic>
        <p:nvPicPr>
          <p:cNvPr id="971" name="V5AAusaZ3kfnZFYTgvBQqL.png" descr="V5AAusaZ3kfnZFYTgvBQqL.png"/>
          <p:cNvPicPr>
            <a:picLocks noChangeAspect="1"/>
          </p:cNvPicPr>
          <p:nvPr/>
        </p:nvPicPr>
        <p:blipFill>
          <a:blip r:embed="rId7">
            <a:extLst/>
          </a:blip>
          <a:stretch>
            <a:fillRect/>
          </a:stretch>
        </p:blipFill>
        <p:spPr>
          <a:xfrm>
            <a:off x="4717437" y="2447330"/>
            <a:ext cx="4144757" cy="6836711"/>
          </a:xfrm>
          <a:prstGeom prst="rect">
            <a:avLst/>
          </a:prstGeom>
          <a:ln w="12700">
            <a:miter lim="400000"/>
          </a:ln>
        </p:spPr>
      </p:pic>
      <p:pic>
        <p:nvPicPr>
          <p:cNvPr id="972" name="Y9Yh37FjxprSMiydCN6AwQ.png" descr="Y9Yh37FjxprSMiydCN6AwQ.png"/>
          <p:cNvPicPr>
            <a:picLocks noChangeAspect="1"/>
          </p:cNvPicPr>
          <p:nvPr/>
        </p:nvPicPr>
        <p:blipFill>
          <a:blip r:embed="rId8">
            <a:extLst/>
          </a:blip>
          <a:stretch>
            <a:fillRect/>
          </a:stretch>
        </p:blipFill>
        <p:spPr>
          <a:xfrm>
            <a:off x="12087615" y="6661922"/>
            <a:ext cx="4158914" cy="683657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6"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977"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978" name="Image" descr="Image"/>
          <p:cNvPicPr>
            <a:picLocks noChangeAspect="1"/>
          </p:cNvPicPr>
          <p:nvPr/>
        </p:nvPicPr>
        <p:blipFill>
          <a:blip r:embed="rId4">
            <a:alphaModFix amt="62931"/>
            <a:extLst/>
          </a:blip>
          <a:stretch>
            <a:fillRect/>
          </a:stretch>
        </p:blipFill>
        <p:spPr>
          <a:xfrm>
            <a:off x="8195205" y="-1852495"/>
            <a:ext cx="16952154" cy="17420990"/>
          </a:xfrm>
          <a:prstGeom prst="rect">
            <a:avLst/>
          </a:prstGeom>
          <a:ln w="12700">
            <a:miter lim="400000"/>
          </a:ln>
        </p:spPr>
      </p:pic>
      <p:pic>
        <p:nvPicPr>
          <p:cNvPr id="979"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sp>
        <p:nvSpPr>
          <p:cNvPr id="980" name="This is solved with an Escrow program!"/>
          <p:cNvSpPr txBox="1"/>
          <p:nvPr/>
        </p:nvSpPr>
        <p:spPr>
          <a:xfrm>
            <a:off x="696510" y="7882675"/>
            <a:ext cx="7058505" cy="10804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b="1" sz="3200"/>
            </a:lvl1pPr>
          </a:lstStyle>
          <a:p>
            <a:pPr/>
            <a:r>
              <a:t>This is solved with an Escrow program!</a:t>
            </a:r>
          </a:p>
        </p:txBody>
      </p:sp>
      <p:pic>
        <p:nvPicPr>
          <p:cNvPr id="981" name="V5AAusaZ3kfnZFYTgvBQqL.png" descr="V5AAusaZ3kfnZFYTgvBQqL.png"/>
          <p:cNvPicPr>
            <a:picLocks noChangeAspect="1"/>
          </p:cNvPicPr>
          <p:nvPr/>
        </p:nvPicPr>
        <p:blipFill>
          <a:blip r:embed="rId6">
            <a:extLst/>
          </a:blip>
          <a:stretch>
            <a:fillRect/>
          </a:stretch>
        </p:blipFill>
        <p:spPr>
          <a:xfrm>
            <a:off x="8554806" y="4952740"/>
            <a:ext cx="3467121" cy="5718963"/>
          </a:xfrm>
          <a:prstGeom prst="rect">
            <a:avLst/>
          </a:prstGeom>
          <a:ln w="12700">
            <a:miter lim="400000"/>
          </a:ln>
        </p:spPr>
      </p:pic>
      <p:pic>
        <p:nvPicPr>
          <p:cNvPr id="982" name="Y9Yh37FjxprSMiydCN6AwQ.png" descr="Y9Yh37FjxprSMiydCN6AwQ.png"/>
          <p:cNvPicPr>
            <a:picLocks noChangeAspect="1"/>
          </p:cNvPicPr>
          <p:nvPr/>
        </p:nvPicPr>
        <p:blipFill>
          <a:blip r:embed="rId7">
            <a:extLst/>
          </a:blip>
          <a:stretch>
            <a:fillRect/>
          </a:stretch>
        </p:blipFill>
        <p:spPr>
          <a:xfrm>
            <a:off x="13954442" y="7439767"/>
            <a:ext cx="3155172" cy="5186582"/>
          </a:xfrm>
          <a:prstGeom prst="rect">
            <a:avLst/>
          </a:prstGeom>
          <a:ln w="12700">
            <a:miter lim="400000"/>
          </a:ln>
        </p:spPr>
      </p:pic>
      <p:pic>
        <p:nvPicPr>
          <p:cNvPr id="983" name="efqAdHcni1f3hnAZTW9zD.png" descr="efqAdHcni1f3hnAZTW9zD.png"/>
          <p:cNvPicPr>
            <a:picLocks noChangeAspect="1"/>
          </p:cNvPicPr>
          <p:nvPr/>
        </p:nvPicPr>
        <p:blipFill>
          <a:blip r:embed="rId8">
            <a:extLst/>
          </a:blip>
          <a:stretch>
            <a:fillRect/>
          </a:stretch>
        </p:blipFill>
        <p:spPr>
          <a:xfrm>
            <a:off x="4674524" y="2019119"/>
            <a:ext cx="3467101" cy="27027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5" name="Image" descr="Image"/>
          <p:cNvPicPr>
            <a:picLocks noChangeAspect="1"/>
          </p:cNvPicPr>
          <p:nvPr/>
        </p:nvPicPr>
        <p:blipFill>
          <a:blip r:embed="rId2">
            <a:extLst/>
          </a:blip>
          <a:stretch>
            <a:fillRect/>
          </a:stretch>
        </p:blipFill>
        <p:spPr>
          <a:xfrm>
            <a:off x="-4264822" y="7446650"/>
            <a:ext cx="26831631" cy="7777827"/>
          </a:xfrm>
          <a:prstGeom prst="rect">
            <a:avLst/>
          </a:prstGeom>
          <a:ln w="12700">
            <a:miter lim="400000"/>
          </a:ln>
        </p:spPr>
      </p:pic>
      <p:pic>
        <p:nvPicPr>
          <p:cNvPr id="986"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987" name="Image" descr="Image"/>
          <p:cNvPicPr>
            <a:picLocks noChangeAspect="1"/>
          </p:cNvPicPr>
          <p:nvPr/>
        </p:nvPicPr>
        <p:blipFill>
          <a:blip r:embed="rId4">
            <a:alphaModFix amt="29134"/>
            <a:extLst/>
          </a:blip>
          <a:stretch>
            <a:fillRect/>
          </a:stretch>
        </p:blipFill>
        <p:spPr>
          <a:xfrm>
            <a:off x="8480415" y="-287614"/>
            <a:ext cx="16952154" cy="17420991"/>
          </a:xfrm>
          <a:prstGeom prst="rect">
            <a:avLst/>
          </a:prstGeom>
          <a:ln w="12700">
            <a:miter lim="400000"/>
          </a:ln>
        </p:spPr>
      </p:pic>
      <p:pic>
        <p:nvPicPr>
          <p:cNvPr id="988"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sp>
        <p:nvSpPr>
          <p:cNvPr id="989" name="Our Escrow program will hold the funds provided by Alice, and store details of her offer."/>
          <p:cNvSpPr txBox="1"/>
          <p:nvPr/>
        </p:nvSpPr>
        <p:spPr>
          <a:xfrm>
            <a:off x="14697720" y="2942027"/>
            <a:ext cx="7058505" cy="1575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b="1" sz="3200"/>
            </a:lvl1pPr>
          </a:lstStyle>
          <a:p>
            <a:pPr/>
            <a:r>
              <a:t>Our Escrow program will hold the funds provided by Alice, and store details of her offer.</a:t>
            </a:r>
          </a:p>
        </p:txBody>
      </p:sp>
      <p:pic>
        <p:nvPicPr>
          <p:cNvPr id="990" name="V5AAusaZ3kfnZFYTgvBQqL.png" descr="V5AAusaZ3kfnZFYTgvBQqL.png"/>
          <p:cNvPicPr>
            <a:picLocks noChangeAspect="1"/>
          </p:cNvPicPr>
          <p:nvPr/>
        </p:nvPicPr>
        <p:blipFill>
          <a:blip r:embed="rId6">
            <a:extLst/>
          </a:blip>
          <a:stretch>
            <a:fillRect/>
          </a:stretch>
        </p:blipFill>
        <p:spPr>
          <a:xfrm>
            <a:off x="8554806" y="4952740"/>
            <a:ext cx="3467122" cy="5718963"/>
          </a:xfrm>
          <a:prstGeom prst="rect">
            <a:avLst/>
          </a:prstGeom>
          <a:ln w="12700">
            <a:miter lim="400000"/>
          </a:ln>
        </p:spPr>
      </p:pic>
      <p:pic>
        <p:nvPicPr>
          <p:cNvPr id="991" name="Y9Yh37FjxprSMiydCN6AwQ.png" descr="Y9Yh37FjxprSMiydCN6AwQ.png"/>
          <p:cNvPicPr>
            <a:picLocks noChangeAspect="1"/>
          </p:cNvPicPr>
          <p:nvPr/>
        </p:nvPicPr>
        <p:blipFill>
          <a:blip r:embed="rId7">
            <a:extLst/>
          </a:blip>
          <a:stretch>
            <a:fillRect/>
          </a:stretch>
        </p:blipFill>
        <p:spPr>
          <a:xfrm>
            <a:off x="13954442" y="7439767"/>
            <a:ext cx="3155172" cy="5186581"/>
          </a:xfrm>
          <a:prstGeom prst="rect">
            <a:avLst/>
          </a:prstGeom>
          <a:ln w="12700">
            <a:miter lim="400000"/>
          </a:ln>
        </p:spPr>
      </p:pic>
      <p:pic>
        <p:nvPicPr>
          <p:cNvPr id="992" name="efqAdHcni1f3hnAZTW9zD.png" descr="efqAdHcni1f3hnAZTW9zD.png"/>
          <p:cNvPicPr>
            <a:picLocks noChangeAspect="1"/>
          </p:cNvPicPr>
          <p:nvPr/>
        </p:nvPicPr>
        <p:blipFill>
          <a:blip r:embed="rId8">
            <a:extLst/>
          </a:blip>
          <a:stretch>
            <a:fillRect/>
          </a:stretch>
        </p:blipFill>
        <p:spPr>
          <a:xfrm>
            <a:off x="2960023" y="454638"/>
            <a:ext cx="3467101" cy="2702701"/>
          </a:xfrm>
          <a:prstGeom prst="rect">
            <a:avLst/>
          </a:prstGeom>
          <a:ln w="12700">
            <a:miter lim="400000"/>
          </a:ln>
        </p:spPr>
      </p:pic>
      <p:pic>
        <p:nvPicPr>
          <p:cNvPr id="993" name="pasted-movie.png" descr="pasted-movie.png"/>
          <p:cNvPicPr>
            <a:picLocks noChangeAspect="1"/>
          </p:cNvPicPr>
          <p:nvPr/>
        </p:nvPicPr>
        <p:blipFill>
          <a:blip r:embed="rId9">
            <a:extLst/>
          </a:blip>
          <a:stretch>
            <a:fillRect/>
          </a:stretch>
        </p:blipFill>
        <p:spPr>
          <a:xfrm>
            <a:off x="2923829" y="3700604"/>
            <a:ext cx="4415420" cy="1951992"/>
          </a:xfrm>
          <a:prstGeom prst="rect">
            <a:avLst/>
          </a:prstGeom>
          <a:ln w="12700">
            <a:miter lim="400000"/>
          </a:ln>
        </p:spPr>
      </p:pic>
      <p:pic>
        <p:nvPicPr>
          <p:cNvPr id="994" name="P5GYjjy7Zc8dtqiFtyr5uW.png" descr="P5GYjjy7Zc8dtqiFtyr5uW.png"/>
          <p:cNvPicPr>
            <a:picLocks noChangeAspect="1"/>
          </p:cNvPicPr>
          <p:nvPr/>
        </p:nvPicPr>
        <p:blipFill>
          <a:blip r:embed="rId10">
            <a:extLst/>
          </a:blip>
          <a:stretch>
            <a:fillRect/>
          </a:stretch>
        </p:blipFill>
        <p:spPr>
          <a:xfrm>
            <a:off x="2851943" y="5683262"/>
            <a:ext cx="5663183" cy="4257926"/>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96" name="Image" descr="Image"/>
          <p:cNvPicPr>
            <a:picLocks noChangeAspect="1"/>
          </p:cNvPicPr>
          <p:nvPr/>
        </p:nvPicPr>
        <p:blipFill>
          <a:blip r:embed="rId2">
            <a:extLst/>
          </a:blip>
          <a:stretch>
            <a:fillRect/>
          </a:stretch>
        </p:blipFill>
        <p:spPr>
          <a:xfrm>
            <a:off x="-4264822" y="7446650"/>
            <a:ext cx="26831631" cy="7777827"/>
          </a:xfrm>
          <a:prstGeom prst="rect">
            <a:avLst/>
          </a:prstGeom>
          <a:ln w="12700">
            <a:miter lim="400000"/>
          </a:ln>
        </p:spPr>
      </p:pic>
      <p:pic>
        <p:nvPicPr>
          <p:cNvPr id="997"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998" name="Image" descr="Image"/>
          <p:cNvPicPr>
            <a:picLocks noChangeAspect="1"/>
          </p:cNvPicPr>
          <p:nvPr/>
        </p:nvPicPr>
        <p:blipFill>
          <a:blip r:embed="rId4">
            <a:alphaModFix amt="29134"/>
            <a:extLst/>
          </a:blip>
          <a:stretch>
            <a:fillRect/>
          </a:stretch>
        </p:blipFill>
        <p:spPr>
          <a:xfrm>
            <a:off x="8480415" y="-287614"/>
            <a:ext cx="16952154" cy="17420991"/>
          </a:xfrm>
          <a:prstGeom prst="rect">
            <a:avLst/>
          </a:prstGeom>
          <a:ln w="12700">
            <a:miter lim="400000"/>
          </a:ln>
        </p:spPr>
      </p:pic>
      <p:pic>
        <p:nvPicPr>
          <p:cNvPr id="999"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sp>
        <p:nvSpPr>
          <p:cNvPr id="1000" name="We'll also the Token program to do the token transfers!"/>
          <p:cNvSpPr txBox="1"/>
          <p:nvPr/>
        </p:nvSpPr>
        <p:spPr>
          <a:xfrm>
            <a:off x="10711507" y="960827"/>
            <a:ext cx="7058505" cy="10804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b="1" sz="3200"/>
            </a:lvl1pPr>
          </a:lstStyle>
          <a:p>
            <a:pPr/>
            <a:r>
              <a:t>We'll also the Token program to do the token transfers!</a:t>
            </a:r>
          </a:p>
        </p:txBody>
      </p:sp>
      <p:pic>
        <p:nvPicPr>
          <p:cNvPr id="1001" name="V5AAusaZ3kfnZFYTgvBQqL.png" descr="V5AAusaZ3kfnZFYTgvBQqL.png"/>
          <p:cNvPicPr>
            <a:picLocks noChangeAspect="1"/>
          </p:cNvPicPr>
          <p:nvPr/>
        </p:nvPicPr>
        <p:blipFill>
          <a:blip r:embed="rId6">
            <a:extLst/>
          </a:blip>
          <a:stretch>
            <a:fillRect/>
          </a:stretch>
        </p:blipFill>
        <p:spPr>
          <a:xfrm>
            <a:off x="11126556" y="6195753"/>
            <a:ext cx="3467122" cy="5718962"/>
          </a:xfrm>
          <a:prstGeom prst="rect">
            <a:avLst/>
          </a:prstGeom>
          <a:ln w="12700">
            <a:miter lim="400000"/>
          </a:ln>
        </p:spPr>
      </p:pic>
      <p:pic>
        <p:nvPicPr>
          <p:cNvPr id="1002" name="Y9Yh37FjxprSMiydCN6AwQ.png" descr="Y9Yh37FjxprSMiydCN6AwQ.png"/>
          <p:cNvPicPr>
            <a:picLocks noChangeAspect="1"/>
          </p:cNvPicPr>
          <p:nvPr/>
        </p:nvPicPr>
        <p:blipFill>
          <a:blip r:embed="rId7">
            <a:extLst/>
          </a:blip>
          <a:stretch>
            <a:fillRect/>
          </a:stretch>
        </p:blipFill>
        <p:spPr>
          <a:xfrm>
            <a:off x="15840392" y="7975548"/>
            <a:ext cx="3155172" cy="5186582"/>
          </a:xfrm>
          <a:prstGeom prst="rect">
            <a:avLst/>
          </a:prstGeom>
          <a:ln w="12700">
            <a:miter lim="400000"/>
          </a:ln>
        </p:spPr>
      </p:pic>
      <p:pic>
        <p:nvPicPr>
          <p:cNvPr id="1003" name="efqAdHcni1f3hnAZTW9zD.png" descr="efqAdHcni1f3hnAZTW9zD.png"/>
          <p:cNvPicPr>
            <a:picLocks noChangeAspect="1"/>
          </p:cNvPicPr>
          <p:nvPr/>
        </p:nvPicPr>
        <p:blipFill>
          <a:blip r:embed="rId8">
            <a:extLst/>
          </a:blip>
          <a:stretch>
            <a:fillRect/>
          </a:stretch>
        </p:blipFill>
        <p:spPr>
          <a:xfrm>
            <a:off x="5617498" y="2746606"/>
            <a:ext cx="3467101" cy="2702701"/>
          </a:xfrm>
          <a:prstGeom prst="rect">
            <a:avLst/>
          </a:prstGeom>
          <a:ln w="12700">
            <a:miter lim="400000"/>
          </a:ln>
        </p:spPr>
      </p:pic>
      <p:pic>
        <p:nvPicPr>
          <p:cNvPr id="1004" name="pasted-movie.png" descr="pasted-movie.png"/>
          <p:cNvPicPr>
            <a:picLocks noChangeAspect="1"/>
          </p:cNvPicPr>
          <p:nvPr/>
        </p:nvPicPr>
        <p:blipFill>
          <a:blip r:embed="rId9">
            <a:extLst/>
          </a:blip>
          <a:stretch>
            <a:fillRect/>
          </a:stretch>
        </p:blipFill>
        <p:spPr>
          <a:xfrm>
            <a:off x="5614826" y="5715149"/>
            <a:ext cx="4415421" cy="1951991"/>
          </a:xfrm>
          <a:prstGeom prst="rect">
            <a:avLst/>
          </a:prstGeom>
          <a:ln w="12700">
            <a:miter lim="400000"/>
          </a:ln>
        </p:spPr>
      </p:pic>
      <p:pic>
        <p:nvPicPr>
          <p:cNvPr id="1005" name="RDoMzkmn7Mu9gZUVjeHmRy.png" descr="RDoMzkmn7Mu9gZUVjeHmRy.png"/>
          <p:cNvPicPr>
            <a:picLocks noChangeAspect="1"/>
          </p:cNvPicPr>
          <p:nvPr/>
        </p:nvPicPr>
        <p:blipFill>
          <a:blip r:embed="rId10">
            <a:extLst/>
          </a:blip>
          <a:stretch>
            <a:fillRect/>
          </a:stretch>
        </p:blipFill>
        <p:spPr>
          <a:xfrm>
            <a:off x="2606285" y="34531"/>
            <a:ext cx="2837779" cy="2212127"/>
          </a:xfrm>
          <a:prstGeom prst="rect">
            <a:avLst/>
          </a:prstGeom>
          <a:ln w="12700">
            <a:miter lim="400000"/>
          </a:ln>
        </p:spPr>
      </p:pic>
      <p:pic>
        <p:nvPicPr>
          <p:cNvPr id="1006" name="P5GYjjy7Zc8dtqiFtyr5uW.png" descr="P5GYjjy7Zc8dtqiFtyr5uW.png"/>
          <p:cNvPicPr>
            <a:picLocks noChangeAspect="1"/>
          </p:cNvPicPr>
          <p:nvPr/>
        </p:nvPicPr>
        <p:blipFill>
          <a:blip r:embed="rId11">
            <a:extLst/>
          </a:blip>
          <a:stretch>
            <a:fillRect/>
          </a:stretch>
        </p:blipFill>
        <p:spPr>
          <a:xfrm>
            <a:off x="5599234" y="7932982"/>
            <a:ext cx="4789505" cy="3601043"/>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8"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1009"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1010"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1011"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1012"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1013" name="ANCHOR AND TOKENS"/>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ANCHOR AND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anchor init escrow…"/>
          <p:cNvSpPr txBox="1"/>
          <p:nvPr/>
        </p:nvSpPr>
        <p:spPr>
          <a:xfrm>
            <a:off x="3723881" y="6307865"/>
            <a:ext cx="16936238" cy="368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4200">
                <a:latin typeface="Andale Mono"/>
                <a:ea typeface="Andale Mono"/>
                <a:cs typeface="Andale Mono"/>
                <a:sym typeface="Andale Mono"/>
              </a:defRPr>
            </a:pPr>
            <a:r>
              <a:t>anchor init escrow</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cd escrow</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anchor test</a:t>
            </a:r>
          </a:p>
        </p:txBody>
      </p:sp>
      <p:sp>
        <p:nvSpPr>
          <p:cNvPr id="1016" name="1. Make a new anchor project, and run the default tests."/>
          <p:cNvSpPr txBox="1"/>
          <p:nvPr/>
        </p:nvSpPr>
        <p:spPr>
          <a:xfrm>
            <a:off x="1682133" y="1543102"/>
            <a:ext cx="14153160"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Make a new anchor project, and run the default tests.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use anchor_spl::{…"/>
          <p:cNvSpPr txBox="1"/>
          <p:nvPr/>
        </p:nvSpPr>
        <p:spPr>
          <a:xfrm>
            <a:off x="2804199" y="3985390"/>
            <a:ext cx="16936239" cy="3352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use</a:t>
            </a:r>
            <a:r>
              <a:t> anchor_spl::{</a:t>
            </a:r>
          </a:p>
          <a:p>
            <a:pPr algn="l" defTabSz="457200">
              <a:defRPr>
                <a:solidFill>
                  <a:srgbClr val="D4D4D4"/>
                </a:solidFill>
                <a:latin typeface="Menlo Regular"/>
                <a:ea typeface="Menlo Regular"/>
                <a:cs typeface="Menlo Regular"/>
                <a:sym typeface="Menlo Regular"/>
              </a:defRPr>
            </a:pPr>
            <a:r>
              <a:t>    associated_token::AssociatedToken,</a:t>
            </a:r>
          </a:p>
          <a:p>
            <a:pPr algn="l" defTabSz="457200">
              <a:defRPr>
                <a:solidFill>
                  <a:srgbClr val="D4D4D4"/>
                </a:solidFill>
                <a:latin typeface="Menlo Regular"/>
                <a:ea typeface="Menlo Regular"/>
                <a:cs typeface="Menlo Regular"/>
                <a:sym typeface="Menlo Regular"/>
              </a:defRPr>
            </a:pPr>
            <a:r>
              <a:t>    token_interface::{transfer_checked, Mint, TokenAccount, TokenInterface, TransferChecked},</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ANCHOR_DISCRIMINATOR: usize = </a:t>
            </a:r>
            <a:r>
              <a:rPr>
                <a:solidFill>
                  <a:srgbClr val="B5CEA8"/>
                </a:solidFill>
              </a:rPr>
              <a:t>8</a:t>
            </a:r>
            <a:r>
              <a:t>;</a:t>
            </a:r>
          </a:p>
        </p:txBody>
      </p:sp>
      <p:sp>
        <p:nvSpPr>
          <p:cNvPr id="1021" name="2. Create our make_offer() function!"/>
          <p:cNvSpPr txBox="1"/>
          <p:nvPr/>
        </p:nvSpPr>
        <p:spPr>
          <a:xfrm>
            <a:off x="1205263" y="15051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Create our make_offer() function!</a:t>
            </a:r>
          </a:p>
        </p:txBody>
      </p:sp>
      <p:sp>
        <p:nvSpPr>
          <p:cNvPr id="1022" name="Add to the top of programs/escrow/src/lib.rs"/>
          <p:cNvSpPr txBox="1"/>
          <p:nvPr/>
        </p:nvSpPr>
        <p:spPr>
          <a:xfrm>
            <a:off x="2050618" y="3120376"/>
            <a:ext cx="932688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Add to the top of programs/escrow/src/</a:t>
            </a:r>
            <a:r>
              <a:rPr u="sng">
                <a:hlinkClick r:id="rId3" invalidUrl="" action="" tgtFrame="" tooltip="" history="1" highlightClick="0" endSnd="0"/>
              </a:rPr>
              <a:t>lib.rs</a:t>
            </a:r>
            <a:r>
              <a:t> </a:t>
            </a:r>
          </a:p>
        </p:txBody>
      </p:sp>
      <p:sp>
        <p:nvSpPr>
          <p:cNvPr id="1023" name="continued on next slide..."/>
          <p:cNvSpPr txBox="1"/>
          <p:nvPr/>
        </p:nvSpPr>
        <p:spPr>
          <a:xfrm>
            <a:off x="2223211" y="12866484"/>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1024" name="pub fn make_offer(…"/>
          <p:cNvSpPr txBox="1"/>
          <p:nvPr/>
        </p:nvSpPr>
        <p:spPr>
          <a:xfrm>
            <a:off x="2804199" y="8460718"/>
            <a:ext cx="16936239" cy="40640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make_offer(</a:t>
            </a:r>
          </a:p>
          <a:p>
            <a:pPr algn="l" defTabSz="457200">
              <a:defRPr>
                <a:solidFill>
                  <a:srgbClr val="D4D4D4"/>
                </a:solidFill>
                <a:latin typeface="Menlo Regular"/>
                <a:ea typeface="Menlo Regular"/>
                <a:cs typeface="Menlo Regular"/>
                <a:sym typeface="Menlo Regular"/>
              </a:defRPr>
            </a:pPr>
            <a:r>
              <a:t>    ctx: Context&lt;Make&gt;,</a:t>
            </a:r>
          </a:p>
          <a:p>
            <a:pPr algn="l" defTabSz="457200">
              <a:defRPr>
                <a:solidFill>
                  <a:srgbClr val="D4D4D4"/>
                </a:solidFill>
                <a:latin typeface="Menlo Regular"/>
                <a:ea typeface="Menlo Regular"/>
                <a:cs typeface="Menlo Regular"/>
                <a:sym typeface="Menlo Regular"/>
              </a:defRPr>
            </a:pPr>
            <a:r>
              <a:t>    id: u64,</a:t>
            </a:r>
          </a:p>
          <a:p>
            <a:pPr algn="l" defTabSz="457200">
              <a:defRPr>
                <a:solidFill>
                  <a:srgbClr val="D4D4D4"/>
                </a:solidFill>
                <a:latin typeface="Menlo Regular"/>
                <a:ea typeface="Menlo Regular"/>
                <a:cs typeface="Menlo Regular"/>
                <a:sym typeface="Menlo Regular"/>
              </a:defRPr>
            </a:pPr>
            <a:r>
              <a:t>    offered_amount: u64,</a:t>
            </a:r>
          </a:p>
          <a:p>
            <a:pPr algn="l" defTabSz="457200">
              <a:defRPr>
                <a:solidFill>
                  <a:srgbClr val="D4D4D4"/>
                </a:solidFill>
                <a:latin typeface="Menlo Regular"/>
                <a:ea typeface="Menlo Regular"/>
                <a:cs typeface="Menlo Regular"/>
                <a:sym typeface="Menlo Regular"/>
              </a:defRPr>
            </a:pPr>
            <a:r>
              <a:t>    wanted_amount: u64,</a:t>
            </a:r>
          </a:p>
          <a:p>
            <a:pPr algn="l" defTabSz="457200">
              <a:defRPr>
                <a:solidFill>
                  <a:srgbClr val="D4D4D4"/>
                </a:solidFill>
                <a:latin typeface="Menlo Regular"/>
                <a:ea typeface="Menlo Regular"/>
                <a:cs typeface="Menlo Regular"/>
                <a:sym typeface="Menlo Regular"/>
              </a:defRPr>
            </a:pPr>
            <a:r>
              <a:t>) -&gt; Result&lt;()&gt; {</a:t>
            </a:r>
          </a:p>
          <a:p>
            <a:pPr algn="l" defTabSz="457200">
              <a:defRPr>
                <a:solidFill>
                  <a:srgbClr val="D4D4D4"/>
                </a:solidFill>
                <a:latin typeface="Menlo Regular"/>
                <a:ea typeface="Menlo Regular"/>
                <a:cs typeface="Menlo Regular"/>
                <a:sym typeface="Menlo Regular"/>
              </a:defRPr>
            </a:pPr>
            <a:r>
              <a:t>    move_offered_tokens_to_vault(&amp;ctx, offered_amount)?;</a:t>
            </a:r>
          </a:p>
          <a:p>
            <a:pPr algn="l" defTabSz="457200">
              <a:defRPr>
                <a:solidFill>
                  <a:srgbClr val="D4D4D4"/>
                </a:solidFill>
                <a:latin typeface="Menlo Regular"/>
                <a:ea typeface="Menlo Regular"/>
                <a:cs typeface="Menlo Regular"/>
                <a:sym typeface="Menlo Regular"/>
              </a:defRPr>
            </a:pPr>
            <a:r>
              <a:t>    save_offer(ctx, id, wanted_amount)</a:t>
            </a:r>
          </a:p>
          <a:p>
            <a:pPr algn="l" defTabSz="457200">
              <a:defRPr>
                <a:solidFill>
                  <a:srgbClr val="D4D4D4"/>
                </a:solidFill>
                <a:latin typeface="Menlo Regular"/>
                <a:ea typeface="Menlo Regular"/>
                <a:cs typeface="Menlo Regular"/>
                <a:sym typeface="Menlo Regular"/>
              </a:defRPr>
            </a:pPr>
            <a:r>
              <a:t>}</a:t>
            </a:r>
          </a:p>
        </p:txBody>
      </p:sp>
      <p:sp>
        <p:nvSpPr>
          <p:cNvPr id="1025" name="programs/favorites/src/lib.rs (replace initialize() )"/>
          <p:cNvSpPr txBox="1"/>
          <p:nvPr/>
        </p:nvSpPr>
        <p:spPr>
          <a:xfrm>
            <a:off x="2065983" y="7484053"/>
            <a:ext cx="984123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r>
              <a:t> (replace initialize() )</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9" name="pub fn move_offered_tokens_to_vault(ctx: &amp;Context&lt;Make&gt;, offered_amount: u64) -&gt; Result&lt;()&gt; {…"/>
          <p:cNvSpPr txBox="1"/>
          <p:nvPr/>
        </p:nvSpPr>
        <p:spPr>
          <a:xfrm>
            <a:off x="2924605" y="3663880"/>
            <a:ext cx="16936238" cy="7975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move_offered_tokens_to_vault(ctx: &amp;Context&lt;Make&gt;, offered_amount: u64) -&gt; Result&lt;()&gt; {</a:t>
            </a: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transfer_accounts = TransferChecked {</a:t>
            </a:r>
          </a:p>
          <a:p>
            <a:pPr algn="l" defTabSz="457200">
              <a:defRPr>
                <a:solidFill>
                  <a:srgbClr val="D4D4D4"/>
                </a:solidFill>
                <a:latin typeface="Menlo Regular"/>
                <a:ea typeface="Menlo Regular"/>
                <a:cs typeface="Menlo Regular"/>
                <a:sym typeface="Menlo Regular"/>
              </a:defRPr>
            </a:pPr>
            <a:r>
              <a:t>        from: ctx.accounts.maker_offered_token_account.to_account_info(),</a:t>
            </a:r>
          </a:p>
          <a:p>
            <a:pPr algn="l" defTabSz="457200">
              <a:defRPr>
                <a:solidFill>
                  <a:srgbClr val="D4D4D4"/>
                </a:solidFill>
                <a:latin typeface="Menlo Regular"/>
                <a:ea typeface="Menlo Regular"/>
                <a:cs typeface="Menlo Regular"/>
                <a:sym typeface="Menlo Regular"/>
              </a:defRPr>
            </a:pPr>
            <a:r>
              <a:t>        mint: ctx.accounts.offered_token_mint.to_account_info(),</a:t>
            </a:r>
          </a:p>
          <a:p>
            <a:pPr algn="l" defTabSz="457200">
              <a:defRPr>
                <a:solidFill>
                  <a:srgbClr val="D4D4D4"/>
                </a:solidFill>
                <a:latin typeface="Menlo Regular"/>
                <a:ea typeface="Menlo Regular"/>
                <a:cs typeface="Menlo Regular"/>
                <a:sym typeface="Menlo Regular"/>
              </a:defRPr>
            </a:pPr>
            <a:r>
              <a:t>        to: ctx.accounts.vault.to_account_info(),</a:t>
            </a:r>
          </a:p>
          <a:p>
            <a:pPr algn="l" defTabSz="457200">
              <a:defRPr>
                <a:solidFill>
                  <a:srgbClr val="D4D4D4"/>
                </a:solidFill>
                <a:latin typeface="Menlo Regular"/>
                <a:ea typeface="Menlo Regular"/>
                <a:cs typeface="Menlo Regular"/>
                <a:sym typeface="Menlo Regular"/>
              </a:defRPr>
            </a:pPr>
            <a:r>
              <a:t>        authority: ctx.accounts.maker.to_account_info(),</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a:t>
            </a:r>
            <a:r>
              <a:rPr>
                <a:solidFill>
                  <a:srgbClr val="569CD6"/>
                </a:solidFill>
              </a:rPr>
              <a:t>let</a:t>
            </a:r>
            <a:r>
              <a:t> cpi_ctx = CpiContext::new(</a:t>
            </a:r>
          </a:p>
          <a:p>
            <a:pPr algn="l" defTabSz="457200">
              <a:defRPr>
                <a:solidFill>
                  <a:srgbClr val="D4D4D4"/>
                </a:solidFill>
                <a:latin typeface="Menlo Regular"/>
                <a:ea typeface="Menlo Regular"/>
                <a:cs typeface="Menlo Regular"/>
                <a:sym typeface="Menlo Regular"/>
              </a:defRPr>
            </a:pPr>
            <a:r>
              <a:t>        ctx.accounts.token_program.to_account_info(),</a:t>
            </a:r>
          </a:p>
          <a:p>
            <a:pPr algn="l" defTabSz="457200">
              <a:defRPr>
                <a:solidFill>
                  <a:srgbClr val="D4D4D4"/>
                </a:solidFill>
                <a:latin typeface="Menlo Regular"/>
                <a:ea typeface="Menlo Regular"/>
                <a:cs typeface="Menlo Regular"/>
                <a:sym typeface="Menlo Regular"/>
              </a:defRPr>
            </a:pPr>
            <a:r>
              <a:t>        transfer_accounts,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    transfer_checked(</a:t>
            </a:r>
          </a:p>
          <a:p>
            <a:pPr algn="l" defTabSz="457200">
              <a:defRPr>
                <a:solidFill>
                  <a:srgbClr val="D4D4D4"/>
                </a:solidFill>
                <a:latin typeface="Menlo Regular"/>
                <a:ea typeface="Menlo Regular"/>
                <a:cs typeface="Menlo Regular"/>
                <a:sym typeface="Menlo Regular"/>
              </a:defRPr>
            </a:pPr>
            <a:r>
              <a:t>        cpi_ctx,</a:t>
            </a:r>
          </a:p>
          <a:p>
            <a:pPr algn="l" defTabSz="457200">
              <a:defRPr>
                <a:solidFill>
                  <a:srgbClr val="D4D4D4"/>
                </a:solidFill>
                <a:latin typeface="Menlo Regular"/>
                <a:ea typeface="Menlo Regular"/>
                <a:cs typeface="Menlo Regular"/>
                <a:sym typeface="Menlo Regular"/>
              </a:defRPr>
            </a:pPr>
            <a:r>
              <a:t>        offered_amount,</a:t>
            </a:r>
          </a:p>
          <a:p>
            <a:pPr algn="l" defTabSz="457200">
              <a:defRPr>
                <a:solidFill>
                  <a:srgbClr val="D4D4D4"/>
                </a:solidFill>
                <a:latin typeface="Menlo Regular"/>
                <a:ea typeface="Menlo Regular"/>
                <a:cs typeface="Menlo Regular"/>
                <a:sym typeface="Menlo Regular"/>
              </a:defRPr>
            </a:pPr>
            <a:r>
              <a:t>        ctx.accounts.offered_token_mint.decimals,</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a:t>
            </a:r>
          </a:p>
        </p:txBody>
      </p:sp>
      <p:sp>
        <p:nvSpPr>
          <p:cNvPr id="1030" name="4. Add move_offered_tokens_to_vault()"/>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Add move_offered_tokens_to_vault()</a:t>
            </a:r>
          </a:p>
        </p:txBody>
      </p:sp>
      <p:sp>
        <p:nvSpPr>
          <p:cNvPr id="1031" name="programs/favorites/src/lib.rs"/>
          <p:cNvSpPr txBox="1"/>
          <p:nvPr/>
        </p:nvSpPr>
        <p:spPr>
          <a:xfrm>
            <a:off x="2486384" y="2393487"/>
            <a:ext cx="5871363"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p>
        </p:txBody>
      </p:sp>
      <p:sp>
        <p:nvSpPr>
          <p:cNvPr id="1032" name="continued on next slide..."/>
          <p:cNvSpPr txBox="1"/>
          <p:nvPr/>
        </p:nvSpPr>
        <p:spPr>
          <a:xfrm>
            <a:off x="2447889" y="12304471"/>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pasted-movie.png" descr="pasted-movie.png"/>
          <p:cNvPicPr>
            <a:picLocks noChangeAspect="1"/>
          </p:cNvPicPr>
          <p:nvPr/>
        </p:nvPicPr>
        <p:blipFill>
          <a:blip r:embed="rId3">
            <a:alphaModFix amt="42220"/>
            <a:extLst/>
          </a:blip>
          <a:stretch>
            <a:fillRect/>
          </a:stretch>
        </p:blipFill>
        <p:spPr>
          <a:xfrm>
            <a:off x="-1969352" y="-253334"/>
            <a:ext cx="28322704" cy="16285556"/>
          </a:xfrm>
          <a:prstGeom prst="rect">
            <a:avLst/>
          </a:prstGeom>
          <a:ln w="12700">
            <a:miter lim="400000"/>
          </a:ln>
        </p:spPr>
      </p:pic>
      <p:sp>
        <p:nvSpPr>
          <p:cNvPr id="233" name="ASYMMETRIC CRYPTO"/>
          <p:cNvSpPr txBox="1"/>
          <p:nvPr/>
        </p:nvSpPr>
        <p:spPr>
          <a:xfrm>
            <a:off x="3285743" y="3795302"/>
            <a:ext cx="17812513" cy="6125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cap="all" sz="19600"/>
            </a:lvl1pPr>
          </a:lstStyle>
          <a:p>
            <a:pPr/>
            <a:r>
              <a:t>ASYMMETRIC CRYPTO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pub fn save_offer(ctx: Context&lt;Make&gt;, id: u64, wanted_amount: u64) -&gt; Result&lt;()&gt; {…"/>
          <p:cNvSpPr txBox="1"/>
          <p:nvPr/>
        </p:nvSpPr>
        <p:spPr>
          <a:xfrm>
            <a:off x="3053192" y="2853064"/>
            <a:ext cx="16936239" cy="4775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fn</a:t>
            </a:r>
            <a:r>
              <a:t> save_offer(ctx: Context&lt;Make&gt;, id: u64, wanted_amount: u64) -&gt; Result&lt;()&gt; {</a:t>
            </a:r>
          </a:p>
          <a:p>
            <a:pPr algn="l" defTabSz="457200">
              <a:defRPr>
                <a:solidFill>
                  <a:srgbClr val="D4D4D4"/>
                </a:solidFill>
                <a:latin typeface="Menlo Regular"/>
                <a:ea typeface="Menlo Regular"/>
                <a:cs typeface="Menlo Regular"/>
                <a:sym typeface="Menlo Regular"/>
              </a:defRPr>
            </a:pPr>
            <a:r>
              <a:t>    ctx.accounts.offer.</a:t>
            </a:r>
            <a:r>
              <a:rPr u="sng"/>
              <a:t>set_inner</a:t>
            </a:r>
            <a:r>
              <a:t>(Offer {</a:t>
            </a:r>
          </a:p>
          <a:p>
            <a:pPr algn="l" defTabSz="457200">
              <a:defRPr>
                <a:solidFill>
                  <a:srgbClr val="D4D4D4"/>
                </a:solidFill>
                <a:latin typeface="Menlo Regular"/>
                <a:ea typeface="Menlo Regular"/>
                <a:cs typeface="Menlo Regular"/>
                <a:sym typeface="Menlo Regular"/>
              </a:defRPr>
            </a:pPr>
            <a:r>
              <a:t>        id,</a:t>
            </a:r>
          </a:p>
          <a:p>
            <a:pPr algn="l" defTabSz="457200">
              <a:defRPr>
                <a:solidFill>
                  <a:srgbClr val="D4D4D4"/>
                </a:solidFill>
                <a:latin typeface="Menlo Regular"/>
                <a:ea typeface="Menlo Regular"/>
                <a:cs typeface="Menlo Regular"/>
                <a:sym typeface="Menlo Regular"/>
              </a:defRPr>
            </a:pPr>
            <a:r>
              <a:t>        maker: ctx.accounts.maker.key(),</a:t>
            </a:r>
          </a:p>
          <a:p>
            <a:pPr algn="l" defTabSz="457200">
              <a:defRPr>
                <a:solidFill>
                  <a:srgbClr val="D4D4D4"/>
                </a:solidFill>
                <a:latin typeface="Menlo Regular"/>
                <a:ea typeface="Menlo Regular"/>
                <a:cs typeface="Menlo Regular"/>
                <a:sym typeface="Menlo Regular"/>
              </a:defRPr>
            </a:pPr>
            <a:r>
              <a:t>        offered_token_mint: ctx.accounts.offered_token_mint.key(),</a:t>
            </a:r>
          </a:p>
          <a:p>
            <a:pPr algn="l" defTabSz="457200">
              <a:defRPr>
                <a:solidFill>
                  <a:srgbClr val="D4D4D4"/>
                </a:solidFill>
                <a:latin typeface="Menlo Regular"/>
                <a:ea typeface="Menlo Regular"/>
                <a:cs typeface="Menlo Regular"/>
                <a:sym typeface="Menlo Regular"/>
              </a:defRPr>
            </a:pPr>
            <a:r>
              <a:t>        wanted_token_mint: ctx.accounts.wanted_token_mint.key(),</a:t>
            </a:r>
          </a:p>
          <a:p>
            <a:pPr algn="l" defTabSz="457200">
              <a:defRPr>
                <a:solidFill>
                  <a:srgbClr val="D4D4D4"/>
                </a:solidFill>
                <a:latin typeface="Menlo Regular"/>
                <a:ea typeface="Menlo Regular"/>
                <a:cs typeface="Menlo Regular"/>
                <a:sym typeface="Menlo Regular"/>
              </a:defRPr>
            </a:pPr>
            <a:r>
              <a:t>        wanted_amount,</a:t>
            </a:r>
          </a:p>
          <a:p>
            <a:pPr algn="l" defTabSz="457200">
              <a:defRPr>
                <a:solidFill>
                  <a:srgbClr val="D4D4D4"/>
                </a:solidFill>
                <a:latin typeface="Menlo Regular"/>
                <a:ea typeface="Menlo Regular"/>
                <a:cs typeface="Menlo Regular"/>
                <a:sym typeface="Menlo Regular"/>
              </a:defRPr>
            </a:pPr>
            <a:r>
              <a:t>        bump: ctx.bumps.offer,</a:t>
            </a:r>
          </a:p>
          <a:p>
            <a:pPr algn="l" defTabSz="457200">
              <a:defRPr>
                <a:solidFill>
                  <a:srgbClr val="D4D4D4"/>
                </a:solidFill>
                <a:latin typeface="Menlo Regular"/>
                <a:ea typeface="Menlo Regular"/>
                <a:cs typeface="Menlo Regular"/>
                <a:sym typeface="Menlo Regular"/>
              </a:defRPr>
            </a:pPr>
            <a:r>
              <a:t>    });</a:t>
            </a:r>
          </a:p>
          <a:p>
            <a:pPr algn="l" defTabSz="457200">
              <a:defRPr>
                <a:solidFill>
                  <a:srgbClr val="D4D4D4"/>
                </a:solidFill>
                <a:latin typeface="Menlo Regular"/>
                <a:ea typeface="Menlo Regular"/>
                <a:cs typeface="Menlo Regular"/>
                <a:sym typeface="Menlo Regular"/>
              </a:defRPr>
            </a:pPr>
            <a:r>
              <a:t>    </a:t>
            </a:r>
            <a:r>
              <a:rPr>
                <a:solidFill>
                  <a:srgbClr val="B5CEA8"/>
                </a:solidFill>
              </a:rPr>
              <a:t>Ok</a:t>
            </a:r>
            <a:r>
              <a:t>(())</a:t>
            </a:r>
          </a:p>
          <a:p>
            <a:pPr algn="l" defTabSz="457200">
              <a:defRPr>
                <a:solidFill>
                  <a:srgbClr val="D4D4D4"/>
                </a:solidFill>
                <a:latin typeface="Menlo Regular"/>
                <a:ea typeface="Menlo Regular"/>
                <a:cs typeface="Menlo Regular"/>
                <a:sym typeface="Menlo Regular"/>
              </a:defRPr>
            </a:pPr>
            <a:r>
              <a:t>}</a:t>
            </a:r>
          </a:p>
        </p:txBody>
      </p:sp>
      <p:sp>
        <p:nvSpPr>
          <p:cNvPr id="1037" name="4. Add save_offer() and the Offer struct"/>
          <p:cNvSpPr txBox="1"/>
          <p:nvPr/>
        </p:nvSpPr>
        <p:spPr>
          <a:xfrm>
            <a:off x="1002063" y="590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Add save_offer() and the Offer struct</a:t>
            </a:r>
          </a:p>
        </p:txBody>
      </p:sp>
      <p:sp>
        <p:nvSpPr>
          <p:cNvPr id="1038" name="programs/favorites/src/lib.rs"/>
          <p:cNvSpPr txBox="1"/>
          <p:nvPr/>
        </p:nvSpPr>
        <p:spPr>
          <a:xfrm>
            <a:off x="2464953" y="1922000"/>
            <a:ext cx="5871363"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3600"/>
            </a:pPr>
            <a:r>
              <a:t>programs/favorites/src/</a:t>
            </a:r>
            <a:r>
              <a:rPr u="sng">
                <a:hlinkClick r:id="rId3" invalidUrl="" action="" tgtFrame="" tooltip="" history="1" highlightClick="0" endSnd="0"/>
              </a:rPr>
              <a:t>lib.rs</a:t>
            </a:r>
          </a:p>
        </p:txBody>
      </p:sp>
      <p:sp>
        <p:nvSpPr>
          <p:cNvPr id="1039" name="continued on next slide..."/>
          <p:cNvSpPr txBox="1"/>
          <p:nvPr/>
        </p:nvSpPr>
        <p:spPr>
          <a:xfrm>
            <a:off x="2362164" y="7831916"/>
            <a:ext cx="525505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
        <p:nvSpPr>
          <p:cNvPr id="1040" name="#[account]…"/>
          <p:cNvSpPr txBox="1"/>
          <p:nvPr/>
        </p:nvSpPr>
        <p:spPr>
          <a:xfrm>
            <a:off x="3053192" y="8670465"/>
            <a:ext cx="16936239" cy="4419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t>#[account]</a:t>
            </a:r>
          </a:p>
          <a:p>
            <a:pPr algn="l" defTabSz="457200">
              <a:defRPr>
                <a:solidFill>
                  <a:srgbClr val="D4D4D4"/>
                </a:solidFill>
                <a:latin typeface="Menlo Regular"/>
                <a:ea typeface="Menlo Regular"/>
                <a:cs typeface="Menlo Regular"/>
                <a:sym typeface="Menlo Regular"/>
              </a:defRPr>
            </a:pPr>
            <a:r>
              <a:t>#[derive(InitSpace)]</a:t>
            </a:r>
          </a:p>
          <a:p>
            <a:pPr algn="l" defTabSz="457200">
              <a:defRPr>
                <a:solidFill>
                  <a:srgbClr val="D4D4D4"/>
                </a:solidFill>
                <a:latin typeface="Menlo Regular"/>
                <a:ea typeface="Menlo Regular"/>
                <a:cs typeface="Menlo Regular"/>
                <a:sym typeface="Menlo Regular"/>
              </a:defRPr>
            </a:pPr>
            <a:r>
              <a:rPr>
                <a:solidFill>
                  <a:srgbClr val="569CD6"/>
                </a:solidFill>
              </a:rPr>
              <a:t>pub</a:t>
            </a:r>
            <a:r>
              <a:t> </a:t>
            </a:r>
            <a:r>
              <a:rPr>
                <a:solidFill>
                  <a:srgbClr val="569CD6"/>
                </a:solidFill>
              </a:rPr>
              <a:t>struct</a:t>
            </a:r>
            <a:r>
              <a:t> Offer {</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id: u64,</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maker: Pubkey,</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offered_token_mint: Pubkey,</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wanted_token_mint: Pubkey,</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wanted_amount: u64,</a:t>
            </a:r>
          </a:p>
          <a:p>
            <a:pPr algn="l" defTabSz="457200">
              <a:defRPr>
                <a:solidFill>
                  <a:srgbClr val="D4D4D4"/>
                </a:solidFill>
                <a:latin typeface="Menlo Regular"/>
                <a:ea typeface="Menlo Regular"/>
                <a:cs typeface="Menlo Regular"/>
                <a:sym typeface="Menlo Regular"/>
              </a:defRPr>
            </a:pPr>
            <a:r>
              <a:t>    </a:t>
            </a:r>
            <a:r>
              <a:rPr>
                <a:solidFill>
                  <a:srgbClr val="569CD6"/>
                </a:solidFill>
              </a:rPr>
              <a:t>pub</a:t>
            </a:r>
            <a:r>
              <a:t> bump: u8,</a:t>
            </a:r>
          </a:p>
          <a:p>
            <a:pPr algn="l" defTabSz="457200">
              <a:defRPr>
                <a:solidFill>
                  <a:srgbClr val="D4D4D4"/>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4" name="48ixuTxnXtzHWQ7WwBqSGu.png" descr="48ixuTxnXtzHWQ7WwBqSGu.png"/>
          <p:cNvPicPr>
            <a:picLocks noChangeAspect="1"/>
          </p:cNvPicPr>
          <p:nvPr/>
        </p:nvPicPr>
        <p:blipFill>
          <a:blip r:embed="rId3">
            <a:alphaModFix amt="12736"/>
            <a:extLst/>
          </a:blip>
          <a:srcRect l="0" t="0" r="1219" b="499"/>
          <a:stretch>
            <a:fillRect/>
          </a:stretch>
        </p:blipFill>
        <p:spPr>
          <a:xfrm>
            <a:off x="-6908800" y="-14795500"/>
            <a:ext cx="41148000" cy="27851100"/>
          </a:xfrm>
          <a:prstGeom prst="rect">
            <a:avLst/>
          </a:prstGeom>
          <a:ln w="12700">
            <a:miter lim="400000"/>
          </a:ln>
        </p:spPr>
      </p:pic>
      <p:pic>
        <p:nvPicPr>
          <p:cNvPr id="1045" name="V5AAusaZ3kfnZFYTgvBQqL.png" descr="V5AAusaZ3kfnZFYTgvBQqL.png"/>
          <p:cNvPicPr>
            <a:picLocks noChangeAspect="1"/>
          </p:cNvPicPr>
          <p:nvPr/>
        </p:nvPicPr>
        <p:blipFill>
          <a:blip r:embed="rId4">
            <a:alphaModFix amt="12736"/>
            <a:extLst/>
          </a:blip>
          <a:stretch>
            <a:fillRect/>
          </a:stretch>
        </p:blipFill>
        <p:spPr>
          <a:xfrm>
            <a:off x="8554806" y="4952740"/>
            <a:ext cx="3467122" cy="5718963"/>
          </a:xfrm>
          <a:prstGeom prst="rect">
            <a:avLst/>
          </a:prstGeom>
          <a:ln w="12700">
            <a:miter lim="400000"/>
          </a:ln>
        </p:spPr>
      </p:pic>
      <p:pic>
        <p:nvPicPr>
          <p:cNvPr id="1046" name="Y9Yh37FjxprSMiydCN6AwQ.png" descr="Y9Yh37FjxprSMiydCN6AwQ.png"/>
          <p:cNvPicPr>
            <a:picLocks noChangeAspect="1"/>
          </p:cNvPicPr>
          <p:nvPr/>
        </p:nvPicPr>
        <p:blipFill>
          <a:blip r:embed="rId5">
            <a:alphaModFix amt="12736"/>
            <a:extLst/>
          </a:blip>
          <a:stretch>
            <a:fillRect/>
          </a:stretch>
        </p:blipFill>
        <p:spPr>
          <a:xfrm>
            <a:off x="13954442" y="7439767"/>
            <a:ext cx="3155172" cy="5186581"/>
          </a:xfrm>
          <a:prstGeom prst="rect">
            <a:avLst/>
          </a:prstGeom>
          <a:ln w="12700">
            <a:miter lim="400000"/>
          </a:ln>
        </p:spPr>
      </p:pic>
      <p:pic>
        <p:nvPicPr>
          <p:cNvPr id="1047" name="efqAdHcni1f3hnAZTW9zD.png" descr="efqAdHcni1f3hnAZTW9zD.png"/>
          <p:cNvPicPr>
            <a:picLocks noChangeAspect="1"/>
          </p:cNvPicPr>
          <p:nvPr/>
        </p:nvPicPr>
        <p:blipFill>
          <a:blip r:embed="rId6">
            <a:alphaModFix amt="12736"/>
            <a:extLst/>
          </a:blip>
          <a:stretch>
            <a:fillRect/>
          </a:stretch>
        </p:blipFill>
        <p:spPr>
          <a:xfrm>
            <a:off x="2960023" y="454638"/>
            <a:ext cx="3467101" cy="2702701"/>
          </a:xfrm>
          <a:prstGeom prst="rect">
            <a:avLst/>
          </a:prstGeom>
          <a:ln w="12700">
            <a:miter lim="400000"/>
          </a:ln>
        </p:spPr>
      </p:pic>
      <p:pic>
        <p:nvPicPr>
          <p:cNvPr id="1048" name="pasted-movie.png" descr="pasted-movie.png"/>
          <p:cNvPicPr>
            <a:picLocks noChangeAspect="1"/>
          </p:cNvPicPr>
          <p:nvPr/>
        </p:nvPicPr>
        <p:blipFill>
          <a:blip r:embed="rId7">
            <a:alphaModFix amt="12736"/>
            <a:extLst/>
          </a:blip>
          <a:stretch>
            <a:fillRect/>
          </a:stretch>
        </p:blipFill>
        <p:spPr>
          <a:xfrm>
            <a:off x="2923829" y="3700604"/>
            <a:ext cx="4415420" cy="1951992"/>
          </a:xfrm>
          <a:prstGeom prst="rect">
            <a:avLst/>
          </a:prstGeom>
          <a:ln w="12700">
            <a:miter lim="400000"/>
          </a:ln>
        </p:spPr>
      </p:pic>
      <p:pic>
        <p:nvPicPr>
          <p:cNvPr id="1049" name="P5GYjjy7Zc8dtqiFtyr5uW.png" descr="P5GYjjy7Zc8dtqiFtyr5uW.png"/>
          <p:cNvPicPr>
            <a:picLocks noChangeAspect="1"/>
          </p:cNvPicPr>
          <p:nvPr/>
        </p:nvPicPr>
        <p:blipFill>
          <a:blip r:embed="rId8">
            <a:alphaModFix amt="12736"/>
            <a:extLst/>
          </a:blip>
          <a:stretch>
            <a:fillRect/>
          </a:stretch>
        </p:blipFill>
        <p:spPr>
          <a:xfrm>
            <a:off x="2851943" y="5683262"/>
            <a:ext cx="5663183" cy="4257927"/>
          </a:xfrm>
          <a:prstGeom prst="rect">
            <a:avLst/>
          </a:prstGeom>
          <a:ln w="12700">
            <a:miter lim="400000"/>
          </a:ln>
        </p:spPr>
      </p:pic>
      <p:sp>
        <p:nvSpPr>
          <p:cNvPr id="1050" name="Text"/>
          <p:cNvSpPr txBox="1"/>
          <p:nvPr/>
        </p:nvSpPr>
        <p:spPr>
          <a:xfrm>
            <a:off x="3380981" y="9997255"/>
            <a:ext cx="16936238" cy="1041401"/>
          </a:xfrm>
          <a:prstGeom prst="rect">
            <a:avLst/>
          </a:prstGeom>
          <a:solidFill>
            <a:srgbClr val="1E1E1E"/>
          </a:solidFill>
          <a:ln w="50800">
            <a:solidFill>
              <a:srgbClr val="FFFFFF"/>
            </a:solidFill>
            <a:miter lim="400000"/>
          </a:ln>
        </p:spPr>
        <p:txBody>
          <a:bodyPr lIns="406400" tIns="406400" rIns="406400" bIns="406400" anchor="ctr">
            <a:spAutoFit/>
          </a:bodyPr>
          <a:lstStyle/>
          <a:p>
            <a:pPr algn="l" defTabSz="457200">
              <a:defRPr sz="1200">
                <a:solidFill>
                  <a:srgbClr val="D4D4D4"/>
                </a:solidFill>
                <a:latin typeface="Menlo Regular"/>
                <a:ea typeface="Menlo Regular"/>
                <a:cs typeface="Menlo Regular"/>
                <a:sym typeface="Menlo Regular"/>
              </a:defRPr>
            </a:pPr>
          </a:p>
        </p:txBody>
      </p:sp>
      <p:sp>
        <p:nvSpPr>
          <p:cNvPr id="1051" name="6. Tell Anchor the accounts we expect!"/>
          <p:cNvSpPr txBox="1"/>
          <p:nvPr/>
        </p:nvSpPr>
        <p:spPr>
          <a:xfrm>
            <a:off x="1103663" y="981669"/>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Tell Anchor the accounts we expect!</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6. Run the tests with…"/>
          <p:cNvSpPr txBox="1"/>
          <p:nvPr>
            <p:ph type="title"/>
          </p:nvPr>
        </p:nvSpPr>
        <p:spPr>
          <a:xfrm>
            <a:off x="1187777" y="4720034"/>
            <a:ext cx="7668817" cy="4275932"/>
          </a:xfrm>
          <a:prstGeom prst="rect">
            <a:avLst/>
          </a:prstGeom>
        </p:spPr>
        <p:txBody>
          <a:bodyPr/>
          <a:lstStyle/>
          <a:p>
            <a:pPr defTabSz="1536153">
              <a:defRPr spc="-107" sz="5355"/>
            </a:pPr>
            <a:r>
              <a:t>6. Run the tests with</a:t>
            </a:r>
          </a:p>
          <a:p>
            <a:pPr defTabSz="1536153">
              <a:defRPr spc="-107" sz="5355"/>
            </a:pPr>
          </a:p>
          <a:p>
            <a:pPr defTabSz="1536153">
              <a:defRPr b="0" spc="-107" sz="5355">
                <a:latin typeface="Andale Mono"/>
                <a:ea typeface="Andale Mono"/>
                <a:cs typeface="Andale Mono"/>
                <a:sym typeface="Andale Mono"/>
              </a:defRPr>
            </a:pPr>
            <a:r>
              <a:t>anchor test</a:t>
            </a:r>
          </a:p>
          <a:p>
            <a:pPr defTabSz="1536153">
              <a:defRPr spc="-107" sz="5355"/>
            </a:pPr>
          </a:p>
          <a:p>
            <a:pPr defTabSz="1536153">
              <a:defRPr spc="-107" sz="5355"/>
            </a:pPr>
            <a:r>
              <a:t>You are now writing data to Solana!</a:t>
            </a:r>
          </a:p>
        </p:txBody>
      </p:sp>
      <p:pic>
        <p:nvPicPr>
          <p:cNvPr id="1056" name="Screenshot 2024-03-27 at 13.38.42.png" descr="Screenshot 2024-03-27 at 13.38.42.png"/>
          <p:cNvPicPr>
            <a:picLocks noChangeAspect="1"/>
          </p:cNvPicPr>
          <p:nvPr/>
        </p:nvPicPr>
        <p:blipFill>
          <a:blip r:embed="rId2">
            <a:extLst/>
          </a:blip>
          <a:stretch>
            <a:fillRect/>
          </a:stretch>
        </p:blipFill>
        <p:spPr>
          <a:xfrm>
            <a:off x="9966984" y="4550061"/>
            <a:ext cx="12924766" cy="4629768"/>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8" name="Lesson 6 feedback"/>
          <p:cNvSpPr txBox="1"/>
          <p:nvPr>
            <p:ph type="title"/>
          </p:nvPr>
        </p:nvSpPr>
        <p:spPr>
          <a:xfrm>
            <a:off x="1187777" y="5743879"/>
            <a:ext cx="9779001" cy="1435101"/>
          </a:xfrm>
          <a:prstGeom prst="rect">
            <a:avLst/>
          </a:prstGeom>
        </p:spPr>
        <p:txBody>
          <a:bodyPr/>
          <a:lstStyle/>
          <a:p>
            <a:pPr/>
            <a:r>
              <a:t>Lesson 6 feedback</a:t>
            </a:r>
          </a:p>
        </p:txBody>
      </p:sp>
      <p:sp>
        <p:nvSpPr>
          <p:cNvPr id="1059"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1060"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2" name="Image" descr="Image"/>
          <p:cNvPicPr>
            <a:picLocks noChangeAspect="1"/>
          </p:cNvPicPr>
          <p:nvPr/>
        </p:nvPicPr>
        <p:blipFill>
          <a:blip r:embed="rId2">
            <a:extLst/>
          </a:blip>
          <a:stretch>
            <a:fillRect/>
          </a:stretch>
        </p:blipFill>
        <p:spPr>
          <a:xfrm rot="19800000">
            <a:off x="-2190364" y="-1788876"/>
            <a:ext cx="12223082" cy="9984552"/>
          </a:xfrm>
          <a:prstGeom prst="rect">
            <a:avLst/>
          </a:prstGeom>
          <a:ln w="12700">
            <a:miter lim="400000"/>
          </a:ln>
        </p:spPr>
      </p:pic>
      <p:pic>
        <p:nvPicPr>
          <p:cNvPr id="1063" name="pasted-movie.png" descr="pasted-movie.png"/>
          <p:cNvPicPr>
            <a:picLocks noChangeAspect="1"/>
          </p:cNvPicPr>
          <p:nvPr/>
        </p:nvPicPr>
        <p:blipFill>
          <a:blip r:embed="rId3">
            <a:extLst/>
          </a:blip>
          <a:stretch>
            <a:fillRect/>
          </a:stretch>
        </p:blipFill>
        <p:spPr>
          <a:xfrm rot="19923988">
            <a:off x="-41889" y="3556000"/>
            <a:ext cx="8688221" cy="15659607"/>
          </a:xfrm>
          <a:prstGeom prst="rect">
            <a:avLst/>
          </a:prstGeom>
          <a:ln w="12700">
            <a:miter lim="400000"/>
          </a:ln>
        </p:spPr>
      </p:pic>
      <p:pic>
        <p:nvPicPr>
          <p:cNvPr id="1064" name="pasted-movie.png" descr="pasted-movie.png"/>
          <p:cNvPicPr>
            <a:picLocks noChangeAspect="1"/>
          </p:cNvPicPr>
          <p:nvPr/>
        </p:nvPicPr>
        <p:blipFill>
          <a:blip r:embed="rId4">
            <a:extLst/>
          </a:blip>
          <a:srcRect l="39484" t="0" r="0" b="0"/>
          <a:stretch>
            <a:fillRect/>
          </a:stretch>
        </p:blipFill>
        <p:spPr>
          <a:xfrm rot="19229910">
            <a:off x="19639590" y="-4114800"/>
            <a:ext cx="4208001" cy="13716001"/>
          </a:xfrm>
          <a:prstGeom prst="rect">
            <a:avLst/>
          </a:prstGeom>
          <a:ln w="12700">
            <a:miter lim="400000"/>
          </a:ln>
        </p:spPr>
      </p:pic>
      <p:pic>
        <p:nvPicPr>
          <p:cNvPr id="1065" name="Image" descr="Image"/>
          <p:cNvPicPr>
            <a:picLocks noChangeAspect="1"/>
          </p:cNvPicPr>
          <p:nvPr/>
        </p:nvPicPr>
        <p:blipFill>
          <a:blip r:embed="rId5">
            <a:extLst/>
          </a:blip>
          <a:srcRect l="0" t="53082" r="0" b="0"/>
          <a:stretch>
            <a:fillRect/>
          </a:stretch>
        </p:blipFill>
        <p:spPr>
          <a:xfrm rot="491563">
            <a:off x="13978401" y="13735274"/>
            <a:ext cx="25828721" cy="3512802"/>
          </a:xfrm>
          <a:prstGeom prst="rect">
            <a:avLst/>
          </a:prstGeom>
          <a:ln w="12700">
            <a:miter lim="400000"/>
          </a:ln>
        </p:spPr>
      </p:pic>
      <p:sp>
        <p:nvSpPr>
          <p:cNvPr id="1066" name="THANKS!"/>
          <p:cNvSpPr txBox="1"/>
          <p:nvPr>
            <p:ph type="subTitle" sz="half" idx="1"/>
          </p:nvPr>
        </p:nvSpPr>
        <p:spPr>
          <a:xfrm>
            <a:off x="880169" y="3727942"/>
            <a:ext cx="21971001" cy="4024916"/>
          </a:xfrm>
          <a:prstGeom prst="rect">
            <a:avLst/>
          </a:prstGeom>
        </p:spPr>
        <p:txBody>
          <a:bodyPr anchor="b"/>
          <a:lstStyle>
            <a:lvl1pPr algn="ctr">
              <a:defRPr sz="25500"/>
            </a:lvl1pPr>
          </a:lstStyle>
          <a:p>
            <a:pPr/>
            <a:r>
              <a:t>THANKS!</a:t>
            </a:r>
          </a:p>
        </p:txBody>
      </p:sp>
      <p:pic>
        <p:nvPicPr>
          <p:cNvPr id="1067" name="Image" descr="Image"/>
          <p:cNvPicPr>
            <a:picLocks noChangeAspect="1"/>
          </p:cNvPicPr>
          <p:nvPr/>
        </p:nvPicPr>
        <p:blipFill>
          <a:blip r:embed="rId6">
            <a:extLst/>
          </a:blip>
          <a:stretch>
            <a:fillRect/>
          </a:stretch>
        </p:blipFill>
        <p:spPr>
          <a:xfrm>
            <a:off x="8793981" y="7515123"/>
            <a:ext cx="6436354" cy="78890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38" name="Image" descr="Image"/>
          <p:cNvPicPr>
            <a:picLocks noChangeAspect="1"/>
          </p:cNvPicPr>
          <p:nvPr/>
        </p:nvPicPr>
        <p:blipFill>
          <a:blip r:embed="rId3">
            <a:extLst/>
          </a:blip>
          <a:stretch>
            <a:fillRect/>
          </a:stretch>
        </p:blipFill>
        <p:spPr>
          <a:xfrm>
            <a:off x="-6151055" y="8589832"/>
            <a:ext cx="24615455" cy="7135412"/>
          </a:xfrm>
          <a:prstGeom prst="rect">
            <a:avLst/>
          </a:prstGeom>
          <a:ln w="12700">
            <a:miter lim="400000"/>
          </a:ln>
        </p:spPr>
      </p:pic>
      <p:pic>
        <p:nvPicPr>
          <p:cNvPr id="239" name="Image" descr="Image"/>
          <p:cNvPicPr>
            <a:picLocks noChangeAspect="1"/>
          </p:cNvPicPr>
          <p:nvPr/>
        </p:nvPicPr>
        <p:blipFill>
          <a:blip r:embed="rId2">
            <a:extLst/>
          </a:blip>
          <a:stretch>
            <a:fillRect/>
          </a:stretch>
        </p:blipFill>
        <p:spPr>
          <a:xfrm>
            <a:off x="-3678232" y="-3039585"/>
            <a:ext cx="12223083" cy="9984552"/>
          </a:xfrm>
          <a:prstGeom prst="rect">
            <a:avLst/>
          </a:prstGeom>
          <a:ln w="12700">
            <a:miter lim="400000"/>
          </a:ln>
        </p:spPr>
      </p:pic>
      <p:pic>
        <p:nvPicPr>
          <p:cNvPr id="240" name="Image" descr="Image"/>
          <p:cNvPicPr>
            <a:picLocks noChangeAspect="1"/>
          </p:cNvPicPr>
          <p:nvPr/>
        </p:nvPicPr>
        <p:blipFill>
          <a:blip r:embed="rId4">
            <a:extLst/>
          </a:blip>
          <a:stretch>
            <a:fillRect/>
          </a:stretch>
        </p:blipFill>
        <p:spPr>
          <a:xfrm>
            <a:off x="15321315" y="-3078167"/>
            <a:ext cx="13801046" cy="14182734"/>
          </a:xfrm>
          <a:prstGeom prst="rect">
            <a:avLst/>
          </a:prstGeom>
          <a:ln w="12700">
            <a:miter lim="400000"/>
          </a:ln>
        </p:spPr>
      </p:pic>
      <p:sp>
        <p:nvSpPr>
          <p:cNvPr id="241" name="Sender and recipient…"/>
          <p:cNvSpPr txBox="1"/>
          <p:nvPr/>
        </p:nvSpPr>
        <p:spPr>
          <a:xfrm>
            <a:off x="4831841" y="1421078"/>
            <a:ext cx="14720317" cy="108738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cap="all" sz="9600"/>
            </a:pPr>
            <a:r>
              <a:t>EACH have a </a:t>
            </a:r>
            <a:r>
              <a:rPr b="1"/>
              <a:t>keypair</a:t>
            </a:r>
            <a:r>
              <a:t>:</a:t>
            </a:r>
          </a:p>
          <a:p>
            <a:pPr>
              <a:defRPr cap="all" sz="9600"/>
            </a:pPr>
          </a:p>
          <a:p>
            <a:pPr>
              <a:defRPr cap="all" sz="9600"/>
            </a:pPr>
            <a:r>
              <a:t>A </a:t>
            </a:r>
            <a:r>
              <a:rPr b="1"/>
              <a:t>public key</a:t>
            </a:r>
            <a:r>
              <a:t> </a:t>
            </a:r>
          </a:p>
          <a:p>
            <a:pPr>
              <a:defRPr cap="all" sz="6400"/>
            </a:pPr>
            <a:r>
              <a:t>they can show to everyone</a:t>
            </a:r>
          </a:p>
          <a:p>
            <a:pPr>
              <a:defRPr cap="all" sz="9600"/>
            </a:pPr>
          </a:p>
          <a:p>
            <a:pPr>
              <a:defRPr cap="all" sz="9600"/>
            </a:pPr>
            <a:r>
              <a:t>A </a:t>
            </a:r>
            <a:r>
              <a:rPr b="1"/>
              <a:t>private key </a:t>
            </a:r>
            <a:endParaRPr b="1"/>
          </a:p>
          <a:p>
            <a:pPr>
              <a:defRPr cap="all" sz="6400"/>
            </a:pPr>
            <a:r>
              <a:t>WHICH IS kepT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44" name="Image" descr="Image"/>
          <p:cNvPicPr>
            <a:picLocks noChangeAspect="1"/>
          </p:cNvPicPr>
          <p:nvPr/>
        </p:nvPicPr>
        <p:blipFill>
          <a:blip r:embed="rId3">
            <a:extLst/>
          </a:blip>
          <a:stretch>
            <a:fillRect/>
          </a:stretch>
        </p:blipFill>
        <p:spPr>
          <a:xfrm>
            <a:off x="-13257532" y="7777032"/>
            <a:ext cx="24615455" cy="7135412"/>
          </a:xfrm>
          <a:prstGeom prst="rect">
            <a:avLst/>
          </a:prstGeom>
          <a:ln w="12700">
            <a:miter lim="400000"/>
          </a:ln>
        </p:spPr>
      </p:pic>
      <p:pic>
        <p:nvPicPr>
          <p:cNvPr id="245" name="Image" descr="Image"/>
          <p:cNvPicPr>
            <a:picLocks noChangeAspect="1"/>
          </p:cNvPicPr>
          <p:nvPr/>
        </p:nvPicPr>
        <p:blipFill>
          <a:blip r:embed="rId2">
            <a:extLst/>
          </a:blip>
          <a:stretch>
            <a:fillRect/>
          </a:stretch>
        </p:blipFill>
        <p:spPr>
          <a:xfrm>
            <a:off x="-3678232" y="-3039585"/>
            <a:ext cx="12223083" cy="9984552"/>
          </a:xfrm>
          <a:prstGeom prst="rect">
            <a:avLst/>
          </a:prstGeom>
          <a:ln w="12700">
            <a:miter lim="400000"/>
          </a:ln>
        </p:spPr>
      </p:pic>
      <p:pic>
        <p:nvPicPr>
          <p:cNvPr id="246" name="Image" descr="Image"/>
          <p:cNvPicPr>
            <a:picLocks noChangeAspect="1"/>
          </p:cNvPicPr>
          <p:nvPr/>
        </p:nvPicPr>
        <p:blipFill>
          <a:blip r:embed="rId4">
            <a:extLst/>
          </a:blip>
          <a:stretch>
            <a:fillRect/>
          </a:stretch>
        </p:blipFill>
        <p:spPr>
          <a:xfrm>
            <a:off x="15321315" y="-3078167"/>
            <a:ext cx="13801046" cy="14182734"/>
          </a:xfrm>
          <a:prstGeom prst="rect">
            <a:avLst/>
          </a:prstGeom>
          <a:ln w="12700">
            <a:miter lim="400000"/>
          </a:ln>
        </p:spPr>
      </p:pic>
      <p:sp>
        <p:nvSpPr>
          <p:cNvPr id="247" name="ASYMMETRIC…"/>
          <p:cNvSpPr txBox="1"/>
          <p:nvPr/>
        </p:nvSpPr>
        <p:spPr>
          <a:xfrm>
            <a:off x="3082290" y="156769"/>
            <a:ext cx="18219421" cy="134024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cap="all" sz="19600"/>
            </a:pPr>
            <a:r>
              <a:t>ASYMMETRIC</a:t>
            </a:r>
          </a:p>
          <a:p>
            <a:pPr>
              <a:defRPr b="1" cap="all" sz="19600"/>
            </a:pPr>
            <a:r>
              <a:t>ENCRYPTION</a:t>
            </a:r>
          </a:p>
          <a:p>
            <a:pPr>
              <a:defRPr cap="all" sz="9600"/>
            </a:pPr>
            <a:r>
              <a:t>SENDER ENCRYPTS DATA </a:t>
            </a:r>
          </a:p>
          <a:p>
            <a:pPr>
              <a:defRPr cap="all" sz="9600"/>
            </a:pPr>
            <a:r>
              <a:t>WITH RECIPIENT’S PUBLIC KEY</a:t>
            </a:r>
          </a:p>
          <a:p>
            <a:pPr>
              <a:defRPr cap="all" sz="9600"/>
            </a:pPr>
          </a:p>
          <a:p>
            <a:pPr>
              <a:defRPr cap="all" sz="9600"/>
            </a:pPr>
            <a:r>
              <a:t>RECIPIENT DECRYPTS DATA, </a:t>
            </a:r>
          </a:p>
          <a:p>
            <a:pPr>
              <a:defRPr cap="all" sz="9600"/>
            </a:pPr>
            <a:r>
              <a:t>USING THEIR PRIVATE KEY.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ASYMMETRIC ENCRYPTION EXAMPLE:"/>
          <p:cNvSpPr txBox="1"/>
          <p:nvPr>
            <p:ph type="body" idx="21"/>
          </p:nvPr>
        </p:nvSpPr>
        <p:spPr>
          <a:xfrm>
            <a:off x="1206500" y="4403539"/>
            <a:ext cx="21971000" cy="934780"/>
          </a:xfrm>
          <a:prstGeom prst="rect">
            <a:avLst/>
          </a:prstGeom>
          <a:extLst>
            <a:ext uri="{C572A759-6A51-4108-AA02-DFA0A04FC94B}">
              <ma14:wrappingTextBoxFlag xmlns:ma14="http://schemas.microsoft.com/office/mac/drawingml/2011/main" val="1"/>
            </a:ext>
          </a:extLst>
        </p:spPr>
        <p:txBody>
          <a:bodyPr/>
          <a:lstStyle/>
          <a:p>
            <a:pPr/>
            <a:r>
              <a:t>ASYMMETRIC ENCRYPTION EXAMPLE:</a:t>
            </a:r>
          </a:p>
        </p:txBody>
      </p:sp>
      <p:sp>
        <p:nvSpPr>
          <p:cNvPr id="250" name="WEBSITES"/>
          <p:cNvSpPr txBox="1"/>
          <p:nvPr>
            <p:ph type="body" sz="half" idx="1"/>
          </p:nvPr>
        </p:nvSpPr>
        <p:spPr>
          <a:xfrm>
            <a:off x="1206500" y="5287544"/>
            <a:ext cx="21971000" cy="4024917"/>
          </a:xfrm>
          <a:prstGeom prst="rect">
            <a:avLst/>
          </a:prstGeom>
        </p:spPr>
        <p:txBody>
          <a:bodyPr/>
          <a:lstStyle/>
          <a:p>
            <a:pPr/>
            <a:r>
              <a:t>WEBSITES</a:t>
            </a:r>
          </a:p>
        </p:txBody>
      </p:sp>
      <p:pic>
        <p:nvPicPr>
          <p:cNvPr id="251" name="Image" descr="Image"/>
          <p:cNvPicPr>
            <a:picLocks noChangeAspect="1"/>
          </p:cNvPicPr>
          <p:nvPr/>
        </p:nvPicPr>
        <p:blipFill>
          <a:blip r:embed="rId3">
            <a:extLst/>
          </a:blip>
          <a:stretch>
            <a:fillRect/>
          </a:stretch>
        </p:blipFill>
        <p:spPr>
          <a:xfrm>
            <a:off x="-14629132" y="6913432"/>
            <a:ext cx="24615455" cy="7135412"/>
          </a:xfrm>
          <a:prstGeom prst="rect">
            <a:avLst/>
          </a:prstGeom>
          <a:ln w="12700">
            <a:miter lim="400000"/>
          </a:ln>
        </p:spPr>
      </p:pic>
      <p:pic>
        <p:nvPicPr>
          <p:cNvPr id="252" name="Image" descr="Image"/>
          <p:cNvPicPr>
            <a:picLocks noChangeAspect="1"/>
          </p:cNvPicPr>
          <p:nvPr/>
        </p:nvPicPr>
        <p:blipFill>
          <a:blip r:embed="rId4">
            <a:extLst/>
          </a:blip>
          <a:stretch>
            <a:fillRect/>
          </a:stretch>
        </p:blipFill>
        <p:spPr>
          <a:xfrm>
            <a:off x="-3678232" y="-3039585"/>
            <a:ext cx="12223083" cy="9984552"/>
          </a:xfrm>
          <a:prstGeom prst="rect">
            <a:avLst/>
          </a:prstGeom>
          <a:ln w="12700">
            <a:miter lim="400000"/>
          </a:ln>
        </p:spPr>
      </p:pic>
      <p:pic>
        <p:nvPicPr>
          <p:cNvPr id="253" name="Image" descr="Image"/>
          <p:cNvPicPr>
            <a:picLocks noChangeAspect="1"/>
          </p:cNvPicPr>
          <p:nvPr/>
        </p:nvPicPr>
        <p:blipFill>
          <a:blip r:embed="rId5">
            <a:extLst/>
          </a:blip>
          <a:stretch>
            <a:fillRect/>
          </a:stretch>
        </p:blipFill>
        <p:spPr>
          <a:xfrm>
            <a:off x="15321315" y="-3078167"/>
            <a:ext cx="13801046" cy="1418273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258" name="Image" descr="Image"/>
          <p:cNvPicPr>
            <a:picLocks noChangeAspect="1"/>
          </p:cNvPicPr>
          <p:nvPr/>
        </p:nvPicPr>
        <p:blipFill>
          <a:blip r:embed="rId4">
            <a:extLst/>
          </a:blip>
          <a:stretch>
            <a:fillRect/>
          </a:stretch>
        </p:blipFill>
        <p:spPr>
          <a:xfrm>
            <a:off x="-13257532" y="7777032"/>
            <a:ext cx="24615455" cy="7135412"/>
          </a:xfrm>
          <a:prstGeom prst="rect">
            <a:avLst/>
          </a:prstGeom>
          <a:ln w="12700">
            <a:miter lim="400000"/>
          </a:ln>
        </p:spPr>
      </p:pic>
      <p:pic>
        <p:nvPicPr>
          <p:cNvPr id="259" name="Image" descr="Image"/>
          <p:cNvPicPr>
            <a:picLocks noChangeAspect="1"/>
          </p:cNvPicPr>
          <p:nvPr/>
        </p:nvPicPr>
        <p:blipFill>
          <a:blip r:embed="rId3">
            <a:extLst/>
          </a:blip>
          <a:stretch>
            <a:fillRect/>
          </a:stretch>
        </p:blipFill>
        <p:spPr>
          <a:xfrm>
            <a:off x="-3678232" y="-3039585"/>
            <a:ext cx="12223083" cy="9984552"/>
          </a:xfrm>
          <a:prstGeom prst="rect">
            <a:avLst/>
          </a:prstGeom>
          <a:ln w="12700">
            <a:miter lim="400000"/>
          </a:ln>
        </p:spPr>
      </p:pic>
      <p:pic>
        <p:nvPicPr>
          <p:cNvPr id="260" name="Image" descr="Image"/>
          <p:cNvPicPr>
            <a:picLocks noChangeAspect="1"/>
          </p:cNvPicPr>
          <p:nvPr/>
        </p:nvPicPr>
        <p:blipFill>
          <a:blip r:embed="rId5">
            <a:extLst/>
          </a:blip>
          <a:stretch>
            <a:fillRect/>
          </a:stretch>
        </p:blipFill>
        <p:spPr>
          <a:xfrm>
            <a:off x="15321315" y="-3078167"/>
            <a:ext cx="13801046" cy="14182734"/>
          </a:xfrm>
          <a:prstGeom prst="rect">
            <a:avLst/>
          </a:prstGeom>
          <a:ln w="12700">
            <a:miter lim="400000"/>
          </a:ln>
        </p:spPr>
      </p:pic>
      <p:sp>
        <p:nvSpPr>
          <p:cNvPr id="261" name="SIGNING…"/>
          <p:cNvSpPr txBox="1"/>
          <p:nvPr/>
        </p:nvSpPr>
        <p:spPr>
          <a:xfrm>
            <a:off x="2754325" y="932082"/>
            <a:ext cx="18875350" cy="118518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cap="all" sz="19600"/>
            </a:pPr>
            <a:r>
              <a:t>SIGNING</a:t>
            </a:r>
          </a:p>
          <a:p>
            <a:pPr>
              <a:defRPr cap="all" sz="9600"/>
            </a:pPr>
            <a:r>
              <a:t>SIGNER ENCRYPTS SOME DATA </a:t>
            </a:r>
          </a:p>
          <a:p>
            <a:pPr>
              <a:defRPr cap="all" sz="9600"/>
            </a:pPr>
            <a:r>
              <a:t>WITH THEIR OWN PRIVATE KEY.</a:t>
            </a:r>
          </a:p>
          <a:p>
            <a:pPr>
              <a:defRPr cap="all" sz="9600"/>
            </a:pPr>
          </a:p>
          <a:p>
            <a:pPr>
              <a:defRPr cap="all" sz="9600"/>
            </a:pPr>
            <a:r>
              <a:t>ANYONE CAN USE THE </a:t>
            </a:r>
          </a:p>
          <a:p>
            <a:pPr>
              <a:defRPr cap="all" sz="9600"/>
            </a:pPr>
            <a:r>
              <a:t>SIGNER’S PUBLIC KEY to </a:t>
            </a:r>
          </a:p>
          <a:p>
            <a:pPr>
              <a:defRPr cap="all" sz="9600"/>
            </a:pPr>
            <a:r>
              <a:rPr b="1"/>
              <a:t>PROVE THE SIGNER SIGNED IT</a:t>
            </a: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Image" descr="Image"/>
          <p:cNvPicPr>
            <a:picLocks noChangeAspect="1"/>
          </p:cNvPicPr>
          <p:nvPr/>
        </p:nvPicPr>
        <p:blipFill>
          <a:blip r:embed="rId2">
            <a:extLst/>
          </a:blip>
          <a:stretch>
            <a:fillRect/>
          </a:stretch>
        </p:blipFill>
        <p:spPr>
          <a:xfrm>
            <a:off x="-7069962" y="9436877"/>
            <a:ext cx="26831631" cy="7777827"/>
          </a:xfrm>
          <a:prstGeom prst="rect">
            <a:avLst/>
          </a:prstGeom>
          <a:ln w="12700">
            <a:miter lim="400000"/>
          </a:ln>
        </p:spPr>
      </p:pic>
      <p:pic>
        <p:nvPicPr>
          <p:cNvPr id="266" name="Image" descr="Image"/>
          <p:cNvPicPr>
            <a:picLocks noChangeAspect="1"/>
          </p:cNvPicPr>
          <p:nvPr/>
        </p:nvPicPr>
        <p:blipFill>
          <a:blip r:embed="rId3">
            <a:extLst/>
          </a:blip>
          <a:stretch>
            <a:fillRect/>
          </a:stretch>
        </p:blipFill>
        <p:spPr>
          <a:xfrm>
            <a:off x="-203284" y="-4278076"/>
            <a:ext cx="12223083" cy="9984552"/>
          </a:xfrm>
          <a:prstGeom prst="rect">
            <a:avLst/>
          </a:prstGeom>
          <a:ln w="12700">
            <a:miter lim="400000"/>
          </a:ln>
        </p:spPr>
      </p:pic>
      <p:pic>
        <p:nvPicPr>
          <p:cNvPr id="267" name="Image" descr="Image"/>
          <p:cNvPicPr>
            <a:picLocks noChangeAspect="1"/>
          </p:cNvPicPr>
          <p:nvPr/>
        </p:nvPicPr>
        <p:blipFill>
          <a:blip r:embed="rId4">
            <a:extLst/>
          </a:blip>
          <a:stretch>
            <a:fillRect/>
          </a:stretch>
        </p:blipFill>
        <p:spPr>
          <a:xfrm>
            <a:off x="14173463" y="-5589404"/>
            <a:ext cx="16952154" cy="17420990"/>
          </a:xfrm>
          <a:prstGeom prst="rect">
            <a:avLst/>
          </a:prstGeom>
          <a:ln w="12700">
            <a:miter lim="400000"/>
          </a:ln>
        </p:spPr>
      </p:pic>
      <p:sp>
        <p:nvSpPr>
          <p:cNvPr id="268" name="ASYMMETRIC SIGNING EXAMPLE:"/>
          <p:cNvSpPr txBox="1"/>
          <p:nvPr>
            <p:ph type="body" idx="21"/>
          </p:nvPr>
        </p:nvSpPr>
        <p:spPr>
          <a:xfrm>
            <a:off x="1206500" y="4403539"/>
            <a:ext cx="21971000" cy="934780"/>
          </a:xfrm>
          <a:prstGeom prst="rect">
            <a:avLst/>
          </a:prstGeom>
          <a:extLst>
            <a:ext uri="{C572A759-6A51-4108-AA02-DFA0A04FC94B}">
              <ma14:wrappingTextBoxFlag xmlns:ma14="http://schemas.microsoft.com/office/mac/drawingml/2011/main" val="1"/>
            </a:ext>
          </a:extLst>
        </p:spPr>
        <p:txBody>
          <a:bodyPr/>
          <a:lstStyle/>
          <a:p>
            <a:pPr/>
            <a:r>
              <a:t>ASYMMETRIC SIGNING EXAMPLE:</a:t>
            </a:r>
          </a:p>
        </p:txBody>
      </p:sp>
      <p:sp>
        <p:nvSpPr>
          <p:cNvPr id="269" name="PASSPORTS"/>
          <p:cNvSpPr txBox="1"/>
          <p:nvPr>
            <p:ph type="body" sz="half" idx="1"/>
          </p:nvPr>
        </p:nvSpPr>
        <p:spPr>
          <a:xfrm>
            <a:off x="1206500" y="5287544"/>
            <a:ext cx="21971000" cy="4024917"/>
          </a:xfrm>
          <a:prstGeom prst="rect">
            <a:avLst/>
          </a:prstGeom>
        </p:spPr>
        <p:txBody>
          <a:bodyPr/>
          <a:lstStyle/>
          <a:p>
            <a:pPr/>
            <a:r>
              <a:t>PASSPORTS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ASYMMETRIC SIGNING EXAMPLE:"/>
          <p:cNvSpPr txBox="1"/>
          <p:nvPr>
            <p:ph type="body" idx="21"/>
          </p:nvPr>
        </p:nvSpPr>
        <p:spPr>
          <a:xfrm>
            <a:off x="1206500" y="3761710"/>
            <a:ext cx="21971000" cy="934780"/>
          </a:xfrm>
          <a:prstGeom prst="rect">
            <a:avLst/>
          </a:prstGeom>
          <a:extLst>
            <a:ext uri="{C572A759-6A51-4108-AA02-DFA0A04FC94B}">
              <ma14:wrappingTextBoxFlag xmlns:ma14="http://schemas.microsoft.com/office/mac/drawingml/2011/main" val="1"/>
            </a:ext>
          </a:extLst>
        </p:spPr>
        <p:txBody>
          <a:bodyPr/>
          <a:lstStyle/>
          <a:p>
            <a:pPr/>
            <a:r>
              <a:t>ASYMMETRIC SIGNING EXAMPLE:</a:t>
            </a:r>
          </a:p>
        </p:txBody>
      </p:sp>
      <p:sp>
        <p:nvSpPr>
          <p:cNvPr id="272" name="ALSO SOLANA TRANSACTIONS!"/>
          <p:cNvSpPr txBox="1"/>
          <p:nvPr/>
        </p:nvSpPr>
        <p:spPr>
          <a:xfrm>
            <a:off x="1206500" y="9019510"/>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defRPr b="1" sz="5500"/>
            </a:pPr>
            <a:r>
              <a:t>ALSO </a:t>
            </a:r>
            <a:r>
              <a:rPr>
                <a:solidFill>
                  <a:srgbClr val="14F195"/>
                </a:solidFill>
              </a:rPr>
              <a:t>SOLANA TRANSACTIONS</a:t>
            </a:r>
            <a:r>
              <a:t>!</a:t>
            </a:r>
          </a:p>
        </p:txBody>
      </p:sp>
      <p:pic>
        <p:nvPicPr>
          <p:cNvPr id="273" name="Image" descr="Image"/>
          <p:cNvPicPr>
            <a:picLocks noChangeAspect="1"/>
          </p:cNvPicPr>
          <p:nvPr/>
        </p:nvPicPr>
        <p:blipFill>
          <a:blip r:embed="rId3">
            <a:extLst/>
          </a:blip>
          <a:stretch>
            <a:fillRect/>
          </a:stretch>
        </p:blipFill>
        <p:spPr>
          <a:xfrm>
            <a:off x="-13257532" y="7777032"/>
            <a:ext cx="24615455" cy="7135412"/>
          </a:xfrm>
          <a:prstGeom prst="rect">
            <a:avLst/>
          </a:prstGeom>
          <a:ln w="12700">
            <a:miter lim="400000"/>
          </a:ln>
        </p:spPr>
      </p:pic>
      <p:pic>
        <p:nvPicPr>
          <p:cNvPr id="274" name="Image" descr="Image"/>
          <p:cNvPicPr>
            <a:picLocks noChangeAspect="1"/>
          </p:cNvPicPr>
          <p:nvPr/>
        </p:nvPicPr>
        <p:blipFill>
          <a:blip r:embed="rId4">
            <a:extLst/>
          </a:blip>
          <a:stretch>
            <a:fillRect/>
          </a:stretch>
        </p:blipFill>
        <p:spPr>
          <a:xfrm>
            <a:off x="-3678232" y="-3039585"/>
            <a:ext cx="12223083" cy="9984552"/>
          </a:xfrm>
          <a:prstGeom prst="rect">
            <a:avLst/>
          </a:prstGeom>
          <a:ln w="12700">
            <a:miter lim="400000"/>
          </a:ln>
        </p:spPr>
      </p:pic>
      <p:pic>
        <p:nvPicPr>
          <p:cNvPr id="275" name="Image" descr="Image"/>
          <p:cNvPicPr>
            <a:picLocks noChangeAspect="1"/>
          </p:cNvPicPr>
          <p:nvPr/>
        </p:nvPicPr>
        <p:blipFill>
          <a:blip r:embed="rId5">
            <a:extLst/>
          </a:blip>
          <a:stretch>
            <a:fillRect/>
          </a:stretch>
        </p:blipFill>
        <p:spPr>
          <a:xfrm>
            <a:off x="15321315" y="-3078167"/>
            <a:ext cx="13801046" cy="14182734"/>
          </a:xfrm>
          <a:prstGeom prst="rect">
            <a:avLst/>
          </a:prstGeom>
          <a:ln w="12700">
            <a:miter lim="400000"/>
          </a:ln>
        </p:spPr>
      </p:pic>
      <p:sp>
        <p:nvSpPr>
          <p:cNvPr id="276" name="PASSPORTS"/>
          <p:cNvSpPr txBox="1"/>
          <p:nvPr>
            <p:ph type="body" sz="half" idx="1"/>
          </p:nvPr>
        </p:nvSpPr>
        <p:spPr>
          <a:xfrm>
            <a:off x="1206500" y="4645715"/>
            <a:ext cx="21971000" cy="4024917"/>
          </a:xfrm>
          <a:prstGeom prst="rect">
            <a:avLst/>
          </a:prstGeom>
        </p:spPr>
        <p:txBody>
          <a:bodyPr/>
          <a:lstStyle/>
          <a:p>
            <a:pPr/>
            <a:r>
              <a:t>PASSPORTS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281"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282"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283"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284" name="LAB"/>
          <p:cNvSpPr txBox="1"/>
          <p:nvPr>
            <p:ph type="subTitle" sz="half" idx="1"/>
          </p:nvPr>
        </p:nvSpPr>
        <p:spPr>
          <a:xfrm>
            <a:off x="1206500" y="4845542"/>
            <a:ext cx="21971000" cy="4024916"/>
          </a:xfrm>
          <a:prstGeom prst="rect">
            <a:avLst/>
          </a:prstGeom>
        </p:spPr>
        <p:txBody>
          <a:bodyPr anchor="b"/>
          <a:lstStyle>
            <a:lvl1pPr algn="ctr">
              <a:defRPr sz="25500"/>
            </a:lvl1pPr>
          </a:lstStyle>
          <a:p>
            <a:pPr/>
            <a:r>
              <a:t>LAB</a:t>
            </a:r>
          </a:p>
        </p:txBody>
      </p:sp>
      <p:sp>
        <p:nvSpPr>
          <p:cNvPr id="285" name="LOADING AND SAVING KEYPAIRS"/>
          <p:cNvSpPr txBox="1"/>
          <p:nvPr/>
        </p:nvSpPr>
        <p:spPr>
          <a:xfrm>
            <a:off x="1409700" y="864533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LOADING AND SAVING KEYPAIRS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Image" descr="Image"/>
          <p:cNvPicPr>
            <a:picLocks noChangeAspect="1"/>
          </p:cNvPicPr>
          <p:nvPr/>
        </p:nvPicPr>
        <p:blipFill>
          <a:blip r:embed="rId3">
            <a:extLst/>
          </a:blip>
          <a:stretch>
            <a:fillRect/>
          </a:stretch>
        </p:blipFill>
        <p:spPr>
          <a:xfrm>
            <a:off x="-1849431" y="-1413985"/>
            <a:ext cx="15705685" cy="12829352"/>
          </a:xfrm>
          <a:prstGeom prst="rect">
            <a:avLst/>
          </a:prstGeom>
          <a:ln w="12700">
            <a:miter lim="400000"/>
          </a:ln>
        </p:spPr>
      </p:pic>
      <p:pic>
        <p:nvPicPr>
          <p:cNvPr id="161" name="Image" descr="Image"/>
          <p:cNvPicPr>
            <a:picLocks noChangeAspect="1"/>
          </p:cNvPicPr>
          <p:nvPr/>
        </p:nvPicPr>
        <p:blipFill>
          <a:blip r:embed="rId4">
            <a:extLst/>
          </a:blip>
          <a:stretch>
            <a:fillRect/>
          </a:stretch>
        </p:blipFill>
        <p:spPr>
          <a:xfrm>
            <a:off x="8504728" y="-3478930"/>
            <a:ext cx="16502832" cy="16959242"/>
          </a:xfrm>
          <a:prstGeom prst="rect">
            <a:avLst/>
          </a:prstGeom>
          <a:ln w="12700">
            <a:miter lim="400000"/>
          </a:ln>
        </p:spPr>
      </p:pic>
      <p:pic>
        <p:nvPicPr>
          <p:cNvPr id="162" name="Image" descr="Image"/>
          <p:cNvPicPr>
            <a:picLocks noChangeAspect="1"/>
          </p:cNvPicPr>
          <p:nvPr/>
        </p:nvPicPr>
        <p:blipFill>
          <a:blip r:embed="rId5">
            <a:extLst/>
          </a:blip>
          <a:srcRect l="0" t="53082" r="0" b="0"/>
          <a:stretch>
            <a:fillRect/>
          </a:stretch>
        </p:blipFill>
        <p:spPr>
          <a:xfrm>
            <a:off x="364002" y="10839674"/>
            <a:ext cx="25828720" cy="3512802"/>
          </a:xfrm>
          <a:prstGeom prst="rect">
            <a:avLst/>
          </a:prstGeom>
          <a:ln w="12700">
            <a:miter lim="400000"/>
          </a:ln>
        </p:spPr>
      </p:pic>
      <p:sp>
        <p:nvSpPr>
          <p:cNvPr id="163" name="SETUP CHECK"/>
          <p:cNvSpPr txBox="1"/>
          <p:nvPr/>
        </p:nvSpPr>
        <p:spPr>
          <a:xfrm>
            <a:off x="4505956" y="6141418"/>
            <a:ext cx="15372088"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b="1" spc="-170" sz="8500"/>
            </a:lvl1pPr>
          </a:lstStyle>
          <a:p>
            <a:pPr/>
            <a:r>
              <a:t>SETUP CHECK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mkdir solana-training…"/>
          <p:cNvSpPr txBox="1"/>
          <p:nvPr/>
        </p:nvSpPr>
        <p:spPr>
          <a:xfrm>
            <a:off x="3723881" y="5116028"/>
            <a:ext cx="16936238"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3600">
                <a:latin typeface="Andale Mono"/>
                <a:ea typeface="Andale Mono"/>
                <a:cs typeface="Andale Mono"/>
                <a:sym typeface="Andale Mono"/>
              </a:defRPr>
            </a:pPr>
            <a:r>
              <a:t>mkdir solana-training</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cd solana-training</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git init .</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npm init -y</a:t>
            </a:r>
          </a:p>
          <a:p>
            <a:pPr algn="l" defTabSz="825500">
              <a:defRPr sz="3600">
                <a:latin typeface="Andale Mono"/>
                <a:ea typeface="Andale Mono"/>
                <a:cs typeface="Andale Mono"/>
                <a:sym typeface="Andale Mono"/>
              </a:defRPr>
            </a:pPr>
          </a:p>
          <a:p>
            <a:pPr algn="l" defTabSz="825500">
              <a:defRPr sz="3600">
                <a:latin typeface="Andale Mono"/>
                <a:ea typeface="Andale Mono"/>
                <a:cs typeface="Andale Mono"/>
                <a:sym typeface="Andale Mono"/>
              </a:defRPr>
            </a:pPr>
            <a:r>
              <a:t>npm i @solana/web3.js @solana-developers/helpers</a:t>
            </a:r>
            <a:r>
              <a:rPr>
                <a:solidFill>
                  <a:srgbClr val="CCCCCC"/>
                </a:solidFill>
              </a:rPr>
              <a:t> </a:t>
            </a:r>
            <a:r>
              <a:t>esrun</a:t>
            </a:r>
            <a:r>
              <a:rPr>
                <a:solidFill>
                  <a:srgbClr val="D4D4D4"/>
                </a:solidFill>
              </a:rPr>
              <a:t> </a:t>
            </a:r>
          </a:p>
        </p:txBody>
      </p:sp>
      <p:sp>
        <p:nvSpPr>
          <p:cNvPr id="288" name="1. Make a new project"/>
          <p:cNvSpPr txBox="1"/>
          <p:nvPr/>
        </p:nvSpPr>
        <p:spPr>
          <a:xfrm>
            <a:off x="1682133" y="2101902"/>
            <a:ext cx="10302284"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Make a new project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import { Keypair } from &quot;@solana/web3.js&quot;;…"/>
          <p:cNvSpPr txBox="1"/>
          <p:nvPr/>
        </p:nvSpPr>
        <p:spPr>
          <a:xfrm>
            <a:off x="3723881" y="5345949"/>
            <a:ext cx="16936238" cy="3024102"/>
          </a:xfrm>
          <a:prstGeom prst="rect">
            <a:avLst/>
          </a:prstGeom>
          <a:solidFill>
            <a:srgbClr val="2D2D2D"/>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4200">
                <a:solidFill>
                  <a:srgbClr val="7EC699"/>
                </a:solidFill>
                <a:latin typeface="Monaco"/>
                <a:ea typeface="Monaco"/>
                <a:cs typeface="Monaco"/>
                <a:sym typeface="Monaco"/>
              </a:defRPr>
            </a:pPr>
            <a:r>
              <a:rPr>
                <a:solidFill>
                  <a:srgbClr val="CC99CD"/>
                </a:solidFill>
              </a:rPr>
              <a:t>import</a:t>
            </a:r>
            <a:r>
              <a:rPr>
                <a:solidFill>
                  <a:srgbClr val="CCCCCC"/>
                </a:solidFill>
              </a:rPr>
              <a:t> { Keypair } </a:t>
            </a:r>
            <a:r>
              <a:rPr>
                <a:solidFill>
                  <a:srgbClr val="CC99CD"/>
                </a:solidFill>
              </a:rPr>
              <a:t>from</a:t>
            </a:r>
            <a:r>
              <a:rPr>
                <a:solidFill>
                  <a:srgbClr val="CCCCCC"/>
                </a:solidFill>
              </a:rPr>
              <a:t> </a:t>
            </a:r>
            <a:r>
              <a:t>"@solana/web3.js"</a:t>
            </a:r>
            <a:r>
              <a:rPr>
                <a:solidFill>
                  <a:srgbClr val="CCCCCC"/>
                </a:solidFill>
              </a:rPr>
              <a:t>;</a:t>
            </a:r>
            <a:endParaRPr>
              <a:solidFill>
                <a:srgbClr val="CCCCCC"/>
              </a:solidFill>
            </a:endParaRPr>
          </a:p>
          <a:p>
            <a:pPr algn="l" defTabSz="457200">
              <a:defRPr sz="4200">
                <a:solidFill>
                  <a:srgbClr val="CCCCCC"/>
                </a:solidFill>
                <a:latin typeface="Monaco"/>
                <a:ea typeface="Monaco"/>
                <a:cs typeface="Monaco"/>
                <a:sym typeface="Monaco"/>
              </a:defRPr>
            </a:pPr>
            <a:r>
              <a:rPr>
                <a:solidFill>
                  <a:srgbClr val="CC99CD"/>
                </a:solidFill>
              </a:rPr>
              <a:t>const</a:t>
            </a:r>
            <a:r>
              <a:t> keypair </a:t>
            </a:r>
            <a:r>
              <a:rPr>
                <a:solidFill>
                  <a:srgbClr val="67CDCC"/>
                </a:solidFill>
              </a:rPr>
              <a:t>=</a:t>
            </a:r>
            <a:r>
              <a:t> Keypair.</a:t>
            </a:r>
            <a:r>
              <a:rPr>
                <a:solidFill>
                  <a:srgbClr val="F08D49"/>
                </a:solidFill>
              </a:rPr>
              <a:t>generate</a:t>
            </a:r>
            <a:r>
              <a:t>();</a:t>
            </a:r>
          </a:p>
          <a:p>
            <a:pPr algn="l" defTabSz="457200">
              <a:defRPr sz="4200">
                <a:solidFill>
                  <a:srgbClr val="7EC699"/>
                </a:solidFill>
                <a:latin typeface="Monaco"/>
                <a:ea typeface="Monaco"/>
                <a:cs typeface="Monaco"/>
                <a:sym typeface="Monaco"/>
              </a:defRPr>
            </a:pPr>
            <a:r>
              <a:rPr>
                <a:solidFill>
                  <a:srgbClr val="F8C555"/>
                </a:solidFill>
              </a:rPr>
              <a:t>console</a:t>
            </a:r>
            <a:r>
              <a:rPr>
                <a:solidFill>
                  <a:srgbClr val="CCCCCC"/>
                </a:solidFill>
              </a:rPr>
              <a:t>.</a:t>
            </a:r>
            <a:r>
              <a:rPr>
                <a:solidFill>
                  <a:srgbClr val="F08D49"/>
                </a:solidFill>
              </a:rPr>
              <a:t>log</a:t>
            </a:r>
            <a:r>
              <a:rPr>
                <a:solidFill>
                  <a:srgbClr val="CCCCCC"/>
                </a:solidFill>
              </a:rPr>
              <a:t>(</a:t>
            </a:r>
            <a:r>
              <a:t>`✅ Generated keypair!`</a:t>
            </a:r>
            <a:r>
              <a:rPr>
                <a:solidFill>
                  <a:srgbClr val="CCCCCC"/>
                </a:solidFill>
              </a:rPr>
              <a:t>)</a:t>
            </a:r>
          </a:p>
        </p:txBody>
      </p:sp>
      <p:sp>
        <p:nvSpPr>
          <p:cNvPr id="293" name="2. Make a keypair"/>
          <p:cNvSpPr txBox="1"/>
          <p:nvPr/>
        </p:nvSpPr>
        <p:spPr>
          <a:xfrm>
            <a:off x="1682133" y="2101902"/>
            <a:ext cx="10302284"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Make a keypair</a:t>
            </a:r>
          </a:p>
        </p:txBody>
      </p:sp>
      <p:sp>
        <p:nvSpPr>
          <p:cNvPr id="294" name="generate-keypair.ts"/>
          <p:cNvSpPr txBox="1"/>
          <p:nvPr/>
        </p:nvSpPr>
        <p:spPr>
          <a:xfrm>
            <a:off x="3272796" y="4451246"/>
            <a:ext cx="402656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generate-keypair.ts</a:t>
            </a:r>
          </a:p>
        </p:txBody>
      </p:sp>
      <p:sp>
        <p:nvSpPr>
          <p:cNvPr id="295" name="npx esrun generate-keypair.ts"/>
          <p:cNvSpPr txBox="1"/>
          <p:nvPr/>
        </p:nvSpPr>
        <p:spPr>
          <a:xfrm>
            <a:off x="2930238" y="918257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generate-keypair.ts</a:t>
            </a:r>
            <a:endParaRPr>
              <a:solidFill>
                <a:srgbClr val="D4D4D4"/>
              </a:solidFill>
            </a:endParaR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import { Keypair } from &quot;@solana/web3.js&quot;;…"/>
          <p:cNvSpPr txBox="1"/>
          <p:nvPr/>
        </p:nvSpPr>
        <p:spPr>
          <a:xfrm>
            <a:off x="3723881" y="5483359"/>
            <a:ext cx="16936238" cy="3302001"/>
          </a:xfrm>
          <a:prstGeom prst="rect">
            <a:avLst/>
          </a:prstGeom>
          <a:solidFill>
            <a:srgbClr val="2D2D2D"/>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7EC699"/>
                </a:solidFill>
                <a:latin typeface="Monaco"/>
                <a:ea typeface="Monaco"/>
                <a:cs typeface="Monaco"/>
                <a:sym typeface="Monaco"/>
              </a:defRPr>
            </a:pPr>
            <a:r>
              <a:rPr>
                <a:solidFill>
                  <a:srgbClr val="CC99CD"/>
                </a:solidFill>
              </a:rPr>
              <a:t>import</a:t>
            </a:r>
            <a:r>
              <a:rPr>
                <a:solidFill>
                  <a:srgbClr val="CCCCCC"/>
                </a:solidFill>
              </a:rPr>
              <a:t> { Keypair } </a:t>
            </a:r>
            <a:r>
              <a:rPr>
                <a:solidFill>
                  <a:srgbClr val="CC99CD"/>
                </a:solidFill>
              </a:rPr>
              <a:t>from</a:t>
            </a:r>
            <a:r>
              <a:rPr>
                <a:solidFill>
                  <a:srgbClr val="CCCCCC"/>
                </a:solidFill>
              </a:rPr>
              <a:t> </a:t>
            </a:r>
            <a:r>
              <a:t>"@solana/web3.js"</a:t>
            </a:r>
            <a:r>
              <a:rPr>
                <a:solidFill>
                  <a:srgbClr val="CCCCCC"/>
                </a:solidFill>
              </a:rPr>
              <a:t>;</a:t>
            </a:r>
            <a:endParaRPr>
              <a:solidFill>
                <a:srgbClr val="CCCCCC"/>
              </a:solidFill>
            </a:endParaRPr>
          </a:p>
          <a:p>
            <a:pPr algn="l" defTabSz="457200">
              <a:defRPr>
                <a:solidFill>
                  <a:srgbClr val="CCCCCC"/>
                </a:solidFill>
                <a:latin typeface="Monaco"/>
                <a:ea typeface="Monaco"/>
                <a:cs typeface="Monaco"/>
                <a:sym typeface="Monaco"/>
              </a:defRPr>
            </a:pPr>
            <a:r>
              <a:rPr>
                <a:solidFill>
                  <a:srgbClr val="CC99CD"/>
                </a:solidFill>
              </a:rPr>
              <a:t>const</a:t>
            </a:r>
            <a:r>
              <a:t> keypair </a:t>
            </a:r>
            <a:r>
              <a:rPr>
                <a:solidFill>
                  <a:srgbClr val="67CDCC"/>
                </a:solidFill>
              </a:rPr>
              <a:t>=</a:t>
            </a:r>
            <a:r>
              <a:t> Keypair.</a:t>
            </a:r>
            <a:r>
              <a:rPr>
                <a:solidFill>
                  <a:srgbClr val="F08D49"/>
                </a:solidFill>
              </a:rPr>
              <a:t>generate</a:t>
            </a:r>
            <a:r>
              <a:t>();</a:t>
            </a:r>
          </a:p>
          <a:p>
            <a:pPr algn="l" defTabSz="457200">
              <a:defRPr>
                <a:solidFill>
                  <a:srgbClr val="999999"/>
                </a:solidFill>
                <a:latin typeface="Monaco"/>
                <a:ea typeface="Monaco"/>
                <a:cs typeface="Monaco"/>
                <a:sym typeface="Monaco"/>
              </a:defRPr>
            </a:pPr>
            <a:endParaRPr>
              <a:solidFill>
                <a:srgbClr val="CCCCCC"/>
              </a:solidFill>
            </a:endParaRPr>
          </a:p>
          <a:p>
            <a:pPr algn="l" defTabSz="457200">
              <a:defRPr>
                <a:solidFill>
                  <a:srgbClr val="7EC699"/>
                </a:solidFill>
                <a:latin typeface="Monaco"/>
                <a:ea typeface="Monaco"/>
                <a:cs typeface="Monaco"/>
                <a:sym typeface="Monaco"/>
              </a:defRPr>
            </a:pPr>
            <a:r>
              <a:rPr>
                <a:solidFill>
                  <a:srgbClr val="F8C555"/>
                </a:solidFill>
              </a:rPr>
              <a:t>console</a:t>
            </a:r>
            <a:r>
              <a:rPr>
                <a:solidFill>
                  <a:srgbClr val="CCCCCC"/>
                </a:solidFill>
              </a:rPr>
              <a:t>.</a:t>
            </a:r>
            <a:r>
              <a:rPr>
                <a:solidFill>
                  <a:srgbClr val="F08D49"/>
                </a:solidFill>
              </a:rPr>
              <a:t>log</a:t>
            </a:r>
            <a:r>
              <a:rPr>
                <a:solidFill>
                  <a:srgbClr val="CCCCCC"/>
                </a:solidFill>
              </a:rPr>
              <a:t>(</a:t>
            </a:r>
            <a:r>
              <a:t>`The public key is: `</a:t>
            </a:r>
            <a:r>
              <a:rPr>
                <a:solidFill>
                  <a:srgbClr val="CCCCCC"/>
                </a:solidFill>
              </a:rPr>
              <a:t>, keypair.publicKey.</a:t>
            </a:r>
            <a:r>
              <a:rPr>
                <a:solidFill>
                  <a:srgbClr val="F08D49"/>
                </a:solidFill>
              </a:rPr>
              <a:t>toBase58</a:t>
            </a:r>
            <a:r>
              <a:rPr>
                <a:solidFill>
                  <a:srgbClr val="CCCCCC"/>
                </a:solidFill>
              </a:rPr>
              <a:t>());</a:t>
            </a:r>
            <a:endParaRPr>
              <a:solidFill>
                <a:srgbClr val="CCCCCC"/>
              </a:solidFill>
            </a:endParaRPr>
          </a:p>
          <a:p>
            <a:pPr algn="l" defTabSz="457200">
              <a:defRPr>
                <a:solidFill>
                  <a:srgbClr val="CCCCCC"/>
                </a:solidFill>
                <a:latin typeface="Monaco"/>
                <a:ea typeface="Monaco"/>
                <a:cs typeface="Monaco"/>
                <a:sym typeface="Monaco"/>
              </a:defRPr>
            </a:pPr>
            <a:r>
              <a:rPr>
                <a:solidFill>
                  <a:srgbClr val="F8C555"/>
                </a:solidFill>
              </a:rPr>
              <a:t>console</a:t>
            </a:r>
            <a:r>
              <a:t>.</a:t>
            </a:r>
            <a:r>
              <a:rPr>
                <a:solidFill>
                  <a:srgbClr val="F08D49"/>
                </a:solidFill>
              </a:rPr>
              <a:t>log</a:t>
            </a:r>
            <a:r>
              <a:t>(</a:t>
            </a:r>
            <a:r>
              <a:rPr>
                <a:solidFill>
                  <a:srgbClr val="7EC699"/>
                </a:solidFill>
              </a:rPr>
              <a:t>`The secret key is: `</a:t>
            </a:r>
            <a:r>
              <a:t>, keypair.secretKey);</a:t>
            </a:r>
          </a:p>
          <a:p>
            <a:pPr algn="l" defTabSz="457200">
              <a:defRPr>
                <a:solidFill>
                  <a:srgbClr val="7EC699"/>
                </a:solidFill>
                <a:latin typeface="Monaco"/>
                <a:ea typeface="Monaco"/>
                <a:cs typeface="Monaco"/>
                <a:sym typeface="Monaco"/>
              </a:defRPr>
            </a:pPr>
            <a:r>
              <a:rPr>
                <a:solidFill>
                  <a:srgbClr val="F8C555"/>
                </a:solidFill>
              </a:rPr>
              <a:t>console</a:t>
            </a:r>
            <a:r>
              <a:rPr>
                <a:solidFill>
                  <a:srgbClr val="CCCCCC"/>
                </a:solidFill>
              </a:rPr>
              <a:t>.</a:t>
            </a:r>
            <a:r>
              <a:rPr>
                <a:solidFill>
                  <a:srgbClr val="F08D49"/>
                </a:solidFill>
              </a:rPr>
              <a:t>log</a:t>
            </a:r>
            <a:r>
              <a:rPr>
                <a:solidFill>
                  <a:srgbClr val="CCCCCC"/>
                </a:solidFill>
              </a:rPr>
              <a:t>(</a:t>
            </a:r>
            <a:r>
              <a:t>`✅ Finished!`</a:t>
            </a:r>
            <a:r>
              <a:rPr>
                <a:solidFill>
                  <a:srgbClr val="CCCCCC"/>
                </a:solidFill>
              </a:rPr>
              <a:t>);</a:t>
            </a:r>
          </a:p>
        </p:txBody>
      </p:sp>
      <p:sp>
        <p:nvSpPr>
          <p:cNvPr id="300" name="3. Inspect the public and private key"/>
          <p:cNvSpPr txBox="1"/>
          <p:nvPr/>
        </p:nvSpPr>
        <p:spPr>
          <a:xfrm>
            <a:off x="1682133" y="2101902"/>
            <a:ext cx="20259602"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Inspect the public and private key</a:t>
            </a:r>
          </a:p>
        </p:txBody>
      </p:sp>
      <p:sp>
        <p:nvSpPr>
          <p:cNvPr id="301" name="generate-keypair.ts (updated)"/>
          <p:cNvSpPr txBox="1"/>
          <p:nvPr/>
        </p:nvSpPr>
        <p:spPr>
          <a:xfrm>
            <a:off x="2920191" y="4451246"/>
            <a:ext cx="6093106"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generate-keypair.ts (updated)</a:t>
            </a:r>
          </a:p>
        </p:txBody>
      </p:sp>
      <p:sp>
        <p:nvSpPr>
          <p:cNvPr id="302" name="npx esrun generate-keypair.ts"/>
          <p:cNvSpPr txBox="1"/>
          <p:nvPr/>
        </p:nvSpPr>
        <p:spPr>
          <a:xfrm>
            <a:off x="2930238" y="918257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generate-keypair.ts</a:t>
            </a:r>
            <a:endParaRPr>
              <a:solidFill>
                <a:srgbClr val="D4D4D4"/>
              </a:solidFill>
            </a:endParaR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ECRET_KEY=&quot;[…"/>
          <p:cNvSpPr txBox="1"/>
          <p:nvPr/>
        </p:nvSpPr>
        <p:spPr>
          <a:xfrm>
            <a:off x="3723881" y="5347582"/>
            <a:ext cx="16936238" cy="4064001"/>
          </a:xfrm>
          <a:prstGeom prst="rect">
            <a:avLst/>
          </a:prstGeom>
          <a:solidFill>
            <a:srgbClr val="212121"/>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569CD6"/>
                </a:solidFill>
                <a:latin typeface="Menlo Regular"/>
                <a:ea typeface="Menlo Regular"/>
                <a:cs typeface="Menlo Regular"/>
                <a:sym typeface="Menlo Regular"/>
              </a:defRPr>
            </a:pPr>
            <a:r>
              <a:t>SECRET_KEY</a:t>
            </a:r>
            <a:r>
              <a:rPr>
                <a:solidFill>
                  <a:srgbClr val="D4D4D4"/>
                </a:solidFill>
              </a:rPr>
              <a:t>=</a:t>
            </a:r>
            <a:r>
              <a:rPr>
                <a:solidFill>
                  <a:srgbClr val="CE9178"/>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t>  128, 166, 168, 193, 245,  44,  59, 104, 191,  31,</a:t>
            </a:r>
            <a:endParaRPr>
              <a:solidFill>
                <a:srgbClr val="D4D4D4"/>
              </a:solidFill>
            </a:endParaRPr>
          </a:p>
          <a:p>
            <a:pPr algn="l" defTabSz="457200">
              <a:defRPr>
                <a:solidFill>
                  <a:srgbClr val="CE9178"/>
                </a:solidFill>
                <a:latin typeface="Menlo Regular"/>
                <a:ea typeface="Menlo Regular"/>
                <a:cs typeface="Menlo Regular"/>
                <a:sym typeface="Menlo Regular"/>
              </a:defRPr>
            </a:pPr>
            <a:r>
              <a:t>  234,  44,  94, 240,  73, 226, 167, 218, 120, 123,</a:t>
            </a:r>
            <a:endParaRPr>
              <a:solidFill>
                <a:srgbClr val="D4D4D4"/>
              </a:solidFill>
            </a:endParaRPr>
          </a:p>
          <a:p>
            <a:pPr algn="l" defTabSz="457200">
              <a:defRPr>
                <a:solidFill>
                  <a:srgbClr val="CE9178"/>
                </a:solidFill>
                <a:latin typeface="Menlo Regular"/>
                <a:ea typeface="Menlo Regular"/>
                <a:cs typeface="Menlo Regular"/>
                <a:sym typeface="Menlo Regular"/>
              </a:defRPr>
            </a:pPr>
            <a:r>
              <a:t>  100, 217, 143, 131, 240, 117,   3, 133, 104,  97,</a:t>
            </a:r>
            <a:endParaRPr>
              <a:solidFill>
                <a:srgbClr val="D4D4D4"/>
              </a:solidFill>
            </a:endParaRPr>
          </a:p>
          <a:p>
            <a:pPr algn="l" defTabSz="457200">
              <a:defRPr>
                <a:solidFill>
                  <a:srgbClr val="CE9178"/>
                </a:solidFill>
                <a:latin typeface="Menlo Regular"/>
                <a:ea typeface="Menlo Regular"/>
                <a:cs typeface="Menlo Regular"/>
                <a:sym typeface="Menlo Regular"/>
              </a:defRPr>
            </a:pPr>
            <a:r>
              <a:t>  221, 192,  63, 247,  49, 204, 178, 219, 103, 184,</a:t>
            </a:r>
            <a:endParaRPr>
              <a:solidFill>
                <a:srgbClr val="D4D4D4"/>
              </a:solidFill>
            </a:endParaRPr>
          </a:p>
          <a:p>
            <a:pPr algn="l" defTabSz="457200">
              <a:defRPr>
                <a:solidFill>
                  <a:srgbClr val="CE9178"/>
                </a:solidFill>
                <a:latin typeface="Menlo Regular"/>
                <a:ea typeface="Menlo Regular"/>
                <a:cs typeface="Menlo Regular"/>
                <a:sym typeface="Menlo Regular"/>
              </a:defRPr>
            </a:pPr>
            <a:r>
              <a:t>  240, 179, 100, 205, 229,  87, 193, 135, 159, 117,</a:t>
            </a:r>
            <a:endParaRPr>
              <a:solidFill>
                <a:srgbClr val="D4D4D4"/>
              </a:solidFill>
            </a:endParaRPr>
          </a:p>
          <a:p>
            <a:pPr algn="l" defTabSz="457200">
              <a:defRPr>
                <a:solidFill>
                  <a:srgbClr val="CE9178"/>
                </a:solidFill>
                <a:latin typeface="Menlo Regular"/>
                <a:ea typeface="Menlo Regular"/>
                <a:cs typeface="Menlo Regular"/>
                <a:sym typeface="Menlo Regular"/>
              </a:defRPr>
            </a:pPr>
            <a:r>
              <a:t>  114, 238, 250,  53, 147, 116, 130, 199, 143, 120,</a:t>
            </a:r>
            <a:endParaRPr>
              <a:solidFill>
                <a:srgbClr val="D4D4D4"/>
              </a:solidFill>
            </a:endParaRPr>
          </a:p>
          <a:p>
            <a:pPr algn="l" defTabSz="457200">
              <a:defRPr>
                <a:solidFill>
                  <a:srgbClr val="CE9178"/>
                </a:solidFill>
                <a:latin typeface="Menlo Regular"/>
                <a:ea typeface="Menlo Regular"/>
                <a:cs typeface="Menlo Regular"/>
                <a:sym typeface="Menlo Regular"/>
              </a:defRPr>
            </a:pPr>
            <a:r>
              <a:t>   62,  15,  23,  15</a:t>
            </a:r>
            <a:endParaRPr>
              <a:solidFill>
                <a:srgbClr val="D4D4D4"/>
              </a:solidFill>
            </a:endParaRPr>
          </a:p>
          <a:p>
            <a:pPr algn="l" defTabSz="457200">
              <a:defRPr>
                <a:solidFill>
                  <a:srgbClr val="CE9178"/>
                </a:solidFill>
                <a:latin typeface="Menlo Regular"/>
                <a:ea typeface="Menlo Regular"/>
                <a:cs typeface="Menlo Regular"/>
                <a:sym typeface="Menlo Regular"/>
              </a:defRPr>
            </a:pPr>
            <a:r>
              <a:t>]"</a:t>
            </a:r>
          </a:p>
        </p:txBody>
      </p:sp>
      <p:sp>
        <p:nvSpPr>
          <p:cNvPr id="307" name="4. Make an .env file"/>
          <p:cNvSpPr txBox="1"/>
          <p:nvPr/>
        </p:nvSpPr>
        <p:spPr>
          <a:xfrm>
            <a:off x="1682133" y="2101902"/>
            <a:ext cx="20259602"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Make an .env file</a:t>
            </a:r>
          </a:p>
        </p:txBody>
      </p:sp>
      <p:sp>
        <p:nvSpPr>
          <p:cNvPr id="308" name=".env"/>
          <p:cNvSpPr txBox="1"/>
          <p:nvPr/>
        </p:nvSpPr>
        <p:spPr>
          <a:xfrm>
            <a:off x="3272796" y="4451246"/>
            <a:ext cx="96972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.env</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import &quot;dotenv/config&quot;;…"/>
          <p:cNvSpPr txBox="1"/>
          <p:nvPr/>
        </p:nvSpPr>
        <p:spPr>
          <a:xfrm>
            <a:off x="3723881" y="5113984"/>
            <a:ext cx="16936238" cy="4114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getKeypairFromEnvironment } </a:t>
            </a:r>
            <a:r>
              <a:rPr>
                <a:solidFill>
                  <a:srgbClr val="569CD6"/>
                </a:solidFill>
              </a:rPr>
              <a:t>from</a:t>
            </a:r>
            <a:r>
              <a:t> </a:t>
            </a:r>
            <a:r>
              <a:rPr>
                <a:solidFill>
                  <a:srgbClr val="CE9178"/>
                </a:solidFill>
              </a:rPr>
              <a:t>"@solana-developers/helpers"</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keypair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Finished! We've loaded our keypair securely, using an env file! Our public key is: </a:t>
            </a:r>
            <a:r>
              <a:rPr>
                <a:solidFill>
                  <a:srgbClr val="569CD6"/>
                </a:solidFill>
              </a:rPr>
              <a:t>${</a:t>
            </a:r>
            <a:r>
              <a:rPr>
                <a:solidFill>
                  <a:srgbClr val="D4D4D4"/>
                </a:solidFill>
              </a:rPr>
              <a:t>keypair.publicKey.toBase58()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313" name="5. Load the keypair from the .env file:"/>
          <p:cNvSpPr txBox="1"/>
          <p:nvPr/>
        </p:nvSpPr>
        <p:spPr>
          <a:xfrm>
            <a:off x="1682133" y="2101902"/>
            <a:ext cx="20259602"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Load the keypair from the .env file:</a:t>
            </a:r>
          </a:p>
        </p:txBody>
      </p:sp>
      <p:sp>
        <p:nvSpPr>
          <p:cNvPr id="314" name="load-keypair.ts"/>
          <p:cNvSpPr txBox="1"/>
          <p:nvPr/>
        </p:nvSpPr>
        <p:spPr>
          <a:xfrm>
            <a:off x="3240197" y="4060059"/>
            <a:ext cx="311216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load-keypair.ts</a:t>
            </a:r>
          </a:p>
        </p:txBody>
      </p:sp>
      <p:sp>
        <p:nvSpPr>
          <p:cNvPr id="315" name="npx esrun load-keypair.ts"/>
          <p:cNvSpPr txBox="1"/>
          <p:nvPr/>
        </p:nvSpPr>
        <p:spPr>
          <a:xfrm>
            <a:off x="3149174" y="9647811"/>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load-keypair.ts</a:t>
            </a:r>
            <a:endParaRPr>
              <a:solidFill>
                <a:srgbClr val="D4D4D4"/>
              </a:solidFill>
            </a:endParaRPr>
          </a:p>
        </p:txBody>
      </p:sp>
      <p:sp>
        <p:nvSpPr>
          <p:cNvPr id="316" name="npm i dotenv"/>
          <p:cNvSpPr txBox="1"/>
          <p:nvPr/>
        </p:nvSpPr>
        <p:spPr>
          <a:xfrm>
            <a:off x="3149174" y="326684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npm i dotenv</a:t>
            </a:r>
            <a:endParaRPr>
              <a:solidFill>
                <a:srgbClr val="D4D4D4"/>
              </a:solidFill>
            </a:endParaR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Lesson 1 feedback"/>
          <p:cNvSpPr txBox="1"/>
          <p:nvPr>
            <p:ph type="title"/>
          </p:nvPr>
        </p:nvSpPr>
        <p:spPr>
          <a:xfrm>
            <a:off x="1187777" y="5743879"/>
            <a:ext cx="9779001" cy="1435101"/>
          </a:xfrm>
          <a:prstGeom prst="rect">
            <a:avLst/>
          </a:prstGeom>
        </p:spPr>
        <p:txBody>
          <a:bodyPr/>
          <a:lstStyle/>
          <a:p>
            <a:pPr/>
            <a:r>
              <a:t>Lesson 1 feedback</a:t>
            </a:r>
          </a:p>
        </p:txBody>
      </p:sp>
      <p:sp>
        <p:nvSpPr>
          <p:cNvPr id="321"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322"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_4ef105bf-7967-490f-8fa0-3aebcbafa68a.jpeg" descr="_4ef105bf-7967-490f-8fa0-3aebcbafa68a.jpeg"/>
          <p:cNvPicPr>
            <a:picLocks noChangeAspect="1"/>
          </p:cNvPicPr>
          <p:nvPr/>
        </p:nvPicPr>
        <p:blipFill>
          <a:blip r:embed="rId2">
            <a:extLst/>
          </a:blip>
          <a:stretch>
            <a:fillRect/>
          </a:stretch>
        </p:blipFill>
        <p:spPr>
          <a:xfrm>
            <a:off x="-109443838" y="-74832946"/>
            <a:ext cx="159464078" cy="159464078"/>
          </a:xfrm>
          <a:prstGeom prst="rect">
            <a:avLst/>
          </a:prstGeom>
          <a:ln w="12700">
            <a:miter lim="400000"/>
          </a:ln>
        </p:spPr>
      </p:pic>
      <p:pic>
        <p:nvPicPr>
          <p:cNvPr id="325"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326" name="pasted-movie.png" descr="pasted-movie.png"/>
          <p:cNvPicPr>
            <a:picLocks noChangeAspect="1"/>
          </p:cNvPicPr>
          <p:nvPr/>
        </p:nvPicPr>
        <p:blipFill>
          <a:blip r:embed="rId4">
            <a:extLst/>
          </a:blip>
          <a:stretch>
            <a:fillRect/>
          </a:stretch>
        </p:blipFill>
        <p:spPr>
          <a:xfrm rot="20936061">
            <a:off x="-1046343" y="3932965"/>
            <a:ext cx="7609875" cy="13716001"/>
          </a:xfrm>
          <a:prstGeom prst="rect">
            <a:avLst/>
          </a:prstGeom>
          <a:ln w="12700">
            <a:miter lim="400000"/>
          </a:ln>
        </p:spPr>
      </p:pic>
      <p:pic>
        <p:nvPicPr>
          <p:cNvPr id="327" name="pasted-movie.png" descr="pasted-movie.png"/>
          <p:cNvPicPr>
            <a:picLocks noChangeAspect="1"/>
          </p:cNvPicPr>
          <p:nvPr/>
        </p:nvPicPr>
        <p:blipFill>
          <a:blip r:embed="rId5">
            <a:extLst/>
          </a:blip>
          <a:stretch>
            <a:fillRect/>
          </a:stretch>
        </p:blipFill>
        <p:spPr>
          <a:xfrm rot="20410241">
            <a:off x="18954418" y="-4713496"/>
            <a:ext cx="6445851" cy="12714496"/>
          </a:xfrm>
          <a:prstGeom prst="rect">
            <a:avLst/>
          </a:prstGeom>
          <a:ln w="12700">
            <a:miter lim="400000"/>
          </a:ln>
        </p:spPr>
      </p:pic>
      <p:sp>
        <p:nvSpPr>
          <p:cNvPr id="328" name="THE NETWORK"/>
          <p:cNvSpPr txBox="1"/>
          <p:nvPr/>
        </p:nvSpPr>
        <p:spPr>
          <a:xfrm>
            <a:off x="2870047" y="5819425"/>
            <a:ext cx="18643906"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THE NETWORK</a:t>
            </a:r>
          </a:p>
        </p:txBody>
      </p:sp>
      <p:sp>
        <p:nvSpPr>
          <p:cNvPr id="329" name="LESSON 2:  READ DATA FROM"/>
          <p:cNvSpPr txBox="1"/>
          <p:nvPr/>
        </p:nvSpPr>
        <p:spPr>
          <a:xfrm>
            <a:off x="5305720" y="4819178"/>
            <a:ext cx="13479171"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2:  READ DATA FROM</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32" name="Image" descr="Image"/>
          <p:cNvPicPr>
            <a:picLocks noChangeAspect="1"/>
          </p:cNvPicPr>
          <p:nvPr/>
        </p:nvPicPr>
        <p:blipFill>
          <a:blip r:embed="rId4">
            <a:extLst/>
          </a:blip>
          <a:stretch>
            <a:fillRect/>
          </a:stretch>
        </p:blipFill>
        <p:spPr>
          <a:xfrm>
            <a:off x="-2794084" y="-671276"/>
            <a:ext cx="12223083" cy="9984552"/>
          </a:xfrm>
          <a:prstGeom prst="rect">
            <a:avLst/>
          </a:prstGeom>
          <a:ln w="12700">
            <a:miter lim="400000"/>
          </a:ln>
        </p:spPr>
      </p:pic>
      <p:pic>
        <p:nvPicPr>
          <p:cNvPr id="333" name="Image" descr="Image"/>
          <p:cNvPicPr>
            <a:picLocks noChangeAspect="1"/>
          </p:cNvPicPr>
          <p:nvPr/>
        </p:nvPicPr>
        <p:blipFill>
          <a:blip r:embed="rId5">
            <a:extLst/>
          </a:blip>
          <a:stretch>
            <a:fillRect/>
          </a:stretch>
        </p:blipFill>
        <p:spPr>
          <a:xfrm>
            <a:off x="10211062" y="-3811404"/>
            <a:ext cx="16952154" cy="17420990"/>
          </a:xfrm>
          <a:prstGeom prst="rect">
            <a:avLst/>
          </a:prstGeom>
          <a:ln w="12700">
            <a:miter lim="400000"/>
          </a:ln>
        </p:spPr>
      </p:pic>
      <p:pic>
        <p:nvPicPr>
          <p:cNvPr id="334" name="solanaLogo.svg" descr="solanaLogo.svg"/>
          <p:cNvPicPr>
            <a:picLocks noChangeAspect="1"/>
          </p:cNvPicPr>
          <p:nvPr/>
        </p:nvPicPr>
        <p:blipFill>
          <a:blip r:embed="rId6">
            <a:extLst/>
          </a:blip>
          <a:stretch>
            <a:fillRect/>
          </a:stretch>
        </p:blipFill>
        <p:spPr>
          <a:xfrm>
            <a:off x="5650187" y="5885842"/>
            <a:ext cx="13083626" cy="194431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39" name="Image" descr="Image"/>
          <p:cNvPicPr>
            <a:picLocks noChangeAspect="1"/>
          </p:cNvPicPr>
          <p:nvPr/>
        </p:nvPicPr>
        <p:blipFill>
          <a:blip r:embed="rId4">
            <a:extLst/>
          </a:blip>
          <a:stretch>
            <a:fillRect/>
          </a:stretch>
        </p:blipFill>
        <p:spPr>
          <a:xfrm>
            <a:off x="-203284" y="-315676"/>
            <a:ext cx="12223083" cy="9984552"/>
          </a:xfrm>
          <a:prstGeom prst="rect">
            <a:avLst/>
          </a:prstGeom>
          <a:ln w="12700">
            <a:miter lim="400000"/>
          </a:ln>
        </p:spPr>
      </p:pic>
      <p:pic>
        <p:nvPicPr>
          <p:cNvPr id="340"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341" name="2Mezo4M1RFfAa7oKMQPAbB.png" descr="2Mezo4M1RFfAa7oKMQPAbB.png"/>
          <p:cNvPicPr>
            <a:picLocks noChangeAspect="1"/>
          </p:cNvPicPr>
          <p:nvPr/>
        </p:nvPicPr>
        <p:blipFill>
          <a:blip r:embed="rId6">
            <a:extLst/>
          </a:blip>
          <a:stretch>
            <a:fillRect/>
          </a:stretch>
        </p:blipFill>
        <p:spPr>
          <a:xfrm>
            <a:off x="7737276" y="3048396"/>
            <a:ext cx="8909605" cy="7619249"/>
          </a:xfrm>
          <a:prstGeom prst="rect">
            <a:avLst/>
          </a:prstGeom>
          <a:ln w="12700">
            <a:miter lim="400000"/>
          </a:ln>
        </p:spPr>
      </p:pic>
      <p:sp>
        <p:nvSpPr>
          <p:cNvPr id="342" name="ALICE’S PRIVATE KEY…"/>
          <p:cNvSpPr txBox="1"/>
          <p:nvPr/>
        </p:nvSpPr>
        <p:spPr>
          <a:xfrm>
            <a:off x="12456772" y="7949417"/>
            <a:ext cx="4332733" cy="10554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ALICE’S PRIVATE KEY </a:t>
            </a:r>
          </a:p>
          <a:p>
            <a:pPr>
              <a:defRPr sz="3200"/>
            </a:pPr>
            <a:r>
              <a:t>IS ON HER DEVICE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47" name="Image" descr="Image"/>
          <p:cNvPicPr>
            <a:picLocks noChangeAspect="1"/>
          </p:cNvPicPr>
          <p:nvPr/>
        </p:nvPicPr>
        <p:blipFill>
          <a:blip r:embed="rId4">
            <a:extLst/>
          </a:blip>
          <a:stretch>
            <a:fillRect/>
          </a:stretch>
        </p:blipFill>
        <p:spPr>
          <a:xfrm>
            <a:off x="-203284" y="-315676"/>
            <a:ext cx="12223083" cy="9984552"/>
          </a:xfrm>
          <a:prstGeom prst="rect">
            <a:avLst/>
          </a:prstGeom>
          <a:ln w="12700">
            <a:miter lim="400000"/>
          </a:ln>
        </p:spPr>
      </p:pic>
      <p:pic>
        <p:nvPicPr>
          <p:cNvPr id="348"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349" name="FFUDX4QEzQ6fwn32BY26zn.png" descr="FFUDX4QEzQ6fwn32BY26zn.png"/>
          <p:cNvPicPr>
            <a:picLocks noChangeAspect="1"/>
          </p:cNvPicPr>
          <p:nvPr/>
        </p:nvPicPr>
        <p:blipFill>
          <a:blip r:embed="rId6">
            <a:extLst/>
          </a:blip>
          <a:stretch>
            <a:fillRect/>
          </a:stretch>
        </p:blipFill>
        <p:spPr>
          <a:xfrm>
            <a:off x="4945853" y="2159000"/>
            <a:ext cx="14492294" cy="8574607"/>
          </a:xfrm>
          <a:prstGeom prst="rect">
            <a:avLst/>
          </a:prstGeom>
          <a:ln w="12700">
            <a:miter lim="400000"/>
          </a:ln>
        </p:spPr>
      </p:pic>
      <p:pic>
        <p:nvPicPr>
          <p:cNvPr id="350" name="2Mezo4M1RFfAa7oKMQPAbB.png" descr="2Mezo4M1RFfAa7oKMQPAbB.png"/>
          <p:cNvPicPr>
            <a:picLocks noChangeAspect="1"/>
          </p:cNvPicPr>
          <p:nvPr/>
        </p:nvPicPr>
        <p:blipFill>
          <a:blip r:embed="rId7">
            <a:alphaModFix amt="0"/>
            <a:extLst/>
          </a:blip>
          <a:stretch>
            <a:fillRect/>
          </a:stretch>
        </p:blipFill>
        <p:spPr>
          <a:xfrm>
            <a:off x="4869895" y="2399727"/>
            <a:ext cx="8909605" cy="761925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Image" descr="Image"/>
          <p:cNvPicPr>
            <a:picLocks noChangeAspect="1"/>
          </p:cNvPicPr>
          <p:nvPr/>
        </p:nvPicPr>
        <p:blipFill>
          <a:blip r:embed="rId3">
            <a:extLst/>
          </a:blip>
          <a:stretch>
            <a:fillRect/>
          </a:stretch>
        </p:blipFill>
        <p:spPr>
          <a:xfrm>
            <a:off x="-1849431" y="-1413985"/>
            <a:ext cx="15705685" cy="12829352"/>
          </a:xfrm>
          <a:prstGeom prst="rect">
            <a:avLst/>
          </a:prstGeom>
          <a:ln w="12700">
            <a:miter lim="400000"/>
          </a:ln>
        </p:spPr>
      </p:pic>
      <p:pic>
        <p:nvPicPr>
          <p:cNvPr id="168" name="Image" descr="Image"/>
          <p:cNvPicPr>
            <a:picLocks noChangeAspect="1"/>
          </p:cNvPicPr>
          <p:nvPr/>
        </p:nvPicPr>
        <p:blipFill>
          <a:blip r:embed="rId4">
            <a:extLst/>
          </a:blip>
          <a:stretch>
            <a:fillRect/>
          </a:stretch>
        </p:blipFill>
        <p:spPr>
          <a:xfrm>
            <a:off x="8504728" y="-3478930"/>
            <a:ext cx="16502832" cy="16959242"/>
          </a:xfrm>
          <a:prstGeom prst="rect">
            <a:avLst/>
          </a:prstGeom>
          <a:ln w="12700">
            <a:miter lim="400000"/>
          </a:ln>
        </p:spPr>
      </p:pic>
      <p:pic>
        <p:nvPicPr>
          <p:cNvPr id="169" name="Image" descr="Image"/>
          <p:cNvPicPr>
            <a:picLocks noChangeAspect="1"/>
          </p:cNvPicPr>
          <p:nvPr/>
        </p:nvPicPr>
        <p:blipFill>
          <a:blip r:embed="rId5">
            <a:extLst/>
          </a:blip>
          <a:srcRect l="0" t="53082" r="0" b="0"/>
          <a:stretch>
            <a:fillRect/>
          </a:stretch>
        </p:blipFill>
        <p:spPr>
          <a:xfrm>
            <a:off x="364002" y="10839674"/>
            <a:ext cx="25828720" cy="3512802"/>
          </a:xfrm>
          <a:prstGeom prst="rect">
            <a:avLst/>
          </a:prstGeom>
          <a:ln w="12700">
            <a:miter lim="400000"/>
          </a:ln>
        </p:spPr>
      </p:pic>
      <p:sp>
        <p:nvSpPr>
          <p:cNvPr id="170" name="SETUP CHECK"/>
          <p:cNvSpPr txBox="1"/>
          <p:nvPr/>
        </p:nvSpPr>
        <p:spPr>
          <a:xfrm>
            <a:off x="4642791" y="3733069"/>
            <a:ext cx="15372088"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b="1" spc="-170" sz="8500"/>
            </a:lvl1pPr>
          </a:lstStyle>
          <a:p>
            <a:pPr/>
            <a:r>
              <a:t>SETUP CHECK</a:t>
            </a:r>
          </a:p>
        </p:txBody>
      </p:sp>
      <p:sp>
        <p:nvSpPr>
          <p:cNvPr id="171" name="macOS, Linux, Windows laptop…"/>
          <p:cNvSpPr txBox="1"/>
          <p:nvPr/>
        </p:nvSpPr>
        <p:spPr>
          <a:xfrm>
            <a:off x="4369121" y="5402456"/>
            <a:ext cx="15811329" cy="4505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975335">
              <a:lnSpc>
                <a:spcPct val="80000"/>
              </a:lnSpc>
              <a:defRPr b="1" spc="-68" sz="3400"/>
            </a:pPr>
            <a:r>
              <a:t>macOS, Linux, Windows laptop </a:t>
            </a:r>
            <a:br/>
          </a:p>
          <a:p>
            <a:pPr defTabSz="975335">
              <a:lnSpc>
                <a:spcPct val="80000"/>
              </a:lnSpc>
              <a:defRPr b="1" spc="-68" sz="3400"/>
            </a:pPr>
            <a:r>
              <a:t>Windows must have WSL2 and Windows Terminal</a:t>
            </a:r>
          </a:p>
          <a:p>
            <a:pPr defTabSz="975335">
              <a:lnSpc>
                <a:spcPct val="80000"/>
              </a:lnSpc>
              <a:defRPr b="1" spc="-68" sz="3400"/>
            </a:pPr>
          </a:p>
          <a:p>
            <a:pPr defTabSz="975335">
              <a:lnSpc>
                <a:spcPct val="80000"/>
              </a:lnSpc>
              <a:defRPr b="1" spc="-68" sz="3400"/>
            </a:pPr>
            <a:r>
              <a:t>nodejs 18 or 20</a:t>
            </a:r>
          </a:p>
          <a:p>
            <a:pPr defTabSz="975335">
              <a:lnSpc>
                <a:spcPct val="80000"/>
              </a:lnSpc>
              <a:defRPr spc="-68" sz="3400">
                <a:latin typeface="Andale Mono"/>
                <a:ea typeface="Andale Mono"/>
                <a:cs typeface="Andale Mono"/>
                <a:sym typeface="Andale Mono"/>
              </a:defRPr>
            </a:pPr>
            <a:r>
              <a:t>node --version</a:t>
            </a:r>
          </a:p>
          <a:p>
            <a:pPr defTabSz="975335">
              <a:lnSpc>
                <a:spcPct val="80000"/>
              </a:lnSpc>
              <a:defRPr b="1" spc="-68" sz="3400"/>
            </a:pPr>
          </a:p>
          <a:p>
            <a:pPr defTabSz="975335">
              <a:lnSpc>
                <a:spcPct val="80000"/>
              </a:lnSpc>
              <a:defRPr b="1" spc="-68" sz="3400"/>
            </a:pPr>
            <a:r>
              <a:t>In person: Telegram for desktop</a:t>
            </a:r>
          </a:p>
          <a:p>
            <a:pPr defTabSz="975335">
              <a:lnSpc>
                <a:spcPct val="80000"/>
              </a:lnSpc>
              <a:defRPr b="1" spc="-68" sz="3400"/>
            </a:pPr>
            <a:r>
              <a:t>(we'll use this to send our wallet </a:t>
            </a:r>
          </a:p>
          <a:p>
            <a:pPr defTabSz="975335">
              <a:lnSpc>
                <a:spcPct val="80000"/>
              </a:lnSpc>
              <a:defRPr b="1" spc="-68" sz="3400"/>
            </a:pPr>
            <a:r>
              <a:t>addresses to each other)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4"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355"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356"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357"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358" name="FFUDX4QEzQ6fwn32BY26zn.png" descr="FFUDX4QEzQ6fwn32BY26zn.png"/>
          <p:cNvPicPr>
            <a:picLocks noChangeAspect="1"/>
          </p:cNvPicPr>
          <p:nvPr/>
        </p:nvPicPr>
        <p:blipFill>
          <a:blip r:embed="rId7">
            <a:extLst/>
          </a:blip>
          <a:stretch>
            <a:fillRect/>
          </a:stretch>
        </p:blipFill>
        <p:spPr>
          <a:xfrm>
            <a:off x="4945853" y="2159000"/>
            <a:ext cx="5571973" cy="3296750"/>
          </a:xfrm>
          <a:prstGeom prst="rect">
            <a:avLst/>
          </a:prstGeom>
          <a:ln w="12700">
            <a:miter lim="400000"/>
          </a:ln>
        </p:spPr>
      </p:pic>
      <p:pic>
        <p:nvPicPr>
          <p:cNvPr id="359" name="2NgSTVF4gCWS4uos9wFo8T.png" descr="2NgSTVF4gCWS4uos9wFo8T.png"/>
          <p:cNvPicPr>
            <a:picLocks noChangeAspect="1"/>
          </p:cNvPicPr>
          <p:nvPr/>
        </p:nvPicPr>
        <p:blipFill>
          <a:blip r:embed="rId8">
            <a:extLst/>
          </a:blip>
          <a:stretch>
            <a:fillRect/>
          </a:stretch>
        </p:blipFill>
        <p:spPr>
          <a:xfrm>
            <a:off x="15646400" y="7740419"/>
            <a:ext cx="6096000" cy="35814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Image" descr="Image"/>
          <p:cNvPicPr>
            <a:picLocks noChangeAspect="1"/>
          </p:cNvPicPr>
          <p:nvPr/>
        </p:nvPicPr>
        <p:blipFill>
          <a:blip r:embed="rId3">
            <a:extLst/>
          </a:blip>
          <a:stretch>
            <a:fillRect/>
          </a:stretch>
        </p:blipFill>
        <p:spPr>
          <a:xfrm>
            <a:off x="-6663562" y="7811277"/>
            <a:ext cx="26831631" cy="7777827"/>
          </a:xfrm>
          <a:prstGeom prst="rect">
            <a:avLst/>
          </a:prstGeom>
          <a:ln w="12700">
            <a:miter lim="400000"/>
          </a:ln>
        </p:spPr>
      </p:pic>
      <p:pic>
        <p:nvPicPr>
          <p:cNvPr id="364" name="Image" descr="Image"/>
          <p:cNvPicPr>
            <a:picLocks noChangeAspect="1"/>
          </p:cNvPicPr>
          <p:nvPr/>
        </p:nvPicPr>
        <p:blipFill>
          <a:blip r:embed="rId4">
            <a:alphaModFix amt="23253"/>
            <a:extLst/>
          </a:blip>
          <a:stretch>
            <a:fillRect/>
          </a:stretch>
        </p:blipFill>
        <p:spPr>
          <a:xfrm>
            <a:off x="-1377564" y="-1382476"/>
            <a:ext cx="12223082" cy="9984552"/>
          </a:xfrm>
          <a:prstGeom prst="rect">
            <a:avLst/>
          </a:prstGeom>
          <a:ln w="12700">
            <a:miter lim="400000"/>
          </a:ln>
        </p:spPr>
      </p:pic>
      <p:pic>
        <p:nvPicPr>
          <p:cNvPr id="365" name="Image" descr="Image"/>
          <p:cNvPicPr>
            <a:picLocks noChangeAspect="1"/>
          </p:cNvPicPr>
          <p:nvPr/>
        </p:nvPicPr>
        <p:blipFill>
          <a:blip r:embed="rId5">
            <a:extLst/>
          </a:blip>
          <a:stretch>
            <a:fillRect/>
          </a:stretch>
        </p:blipFill>
        <p:spPr>
          <a:xfrm>
            <a:off x="8026662" y="-4294505"/>
            <a:ext cx="16952154" cy="17420990"/>
          </a:xfrm>
          <a:prstGeom prst="rect">
            <a:avLst/>
          </a:prstGeom>
          <a:ln w="12700">
            <a:miter lim="400000"/>
          </a:ln>
        </p:spPr>
      </p:pic>
      <p:pic>
        <p:nvPicPr>
          <p:cNvPr id="366"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367" name="FFUDX4QEzQ6fwn32BY26zn.png" descr="FFUDX4QEzQ6fwn32BY26zn.png"/>
          <p:cNvPicPr>
            <a:picLocks noChangeAspect="1"/>
          </p:cNvPicPr>
          <p:nvPr/>
        </p:nvPicPr>
        <p:blipFill>
          <a:blip r:embed="rId7">
            <a:extLst/>
          </a:blip>
          <a:stretch>
            <a:fillRect/>
          </a:stretch>
        </p:blipFill>
        <p:spPr>
          <a:xfrm>
            <a:off x="3091653" y="458676"/>
            <a:ext cx="4274328" cy="2528978"/>
          </a:xfrm>
          <a:prstGeom prst="rect">
            <a:avLst/>
          </a:prstGeom>
          <a:ln w="12700">
            <a:miter lim="400000"/>
          </a:ln>
        </p:spPr>
      </p:pic>
      <p:pic>
        <p:nvPicPr>
          <p:cNvPr id="368" name="2NgSTVF4gCWS4uos9wFo8T.png" descr="2NgSTVF4gCWS4uos9wFo8T.png"/>
          <p:cNvPicPr>
            <a:picLocks noChangeAspect="1"/>
          </p:cNvPicPr>
          <p:nvPr/>
        </p:nvPicPr>
        <p:blipFill>
          <a:blip r:embed="rId8">
            <a:extLst/>
          </a:blip>
          <a:stretch>
            <a:fillRect/>
          </a:stretch>
        </p:blipFill>
        <p:spPr>
          <a:xfrm>
            <a:off x="6139916" y="3048559"/>
            <a:ext cx="4655084" cy="2734862"/>
          </a:xfrm>
          <a:prstGeom prst="rect">
            <a:avLst/>
          </a:prstGeom>
          <a:ln w="12700">
            <a:miter lim="400000"/>
          </a:ln>
        </p:spPr>
      </p:pic>
      <p:pic>
        <p:nvPicPr>
          <p:cNvPr id="369" name="TgJFwWWE6DdYyPx6Tkwt5.png" descr="TgJFwWWE6DdYyPx6Tkwt5.png"/>
          <p:cNvPicPr>
            <a:picLocks noChangeAspect="1"/>
          </p:cNvPicPr>
          <p:nvPr/>
        </p:nvPicPr>
        <p:blipFill>
          <a:blip r:embed="rId9">
            <a:extLst/>
          </a:blip>
          <a:stretch>
            <a:fillRect/>
          </a:stretch>
        </p:blipFill>
        <p:spPr>
          <a:xfrm>
            <a:off x="15223858" y="7712390"/>
            <a:ext cx="4465074" cy="2641836"/>
          </a:xfrm>
          <a:prstGeom prst="rect">
            <a:avLst/>
          </a:prstGeom>
          <a:ln w="12700">
            <a:miter lim="400000"/>
          </a:ln>
        </p:spPr>
      </p:pic>
      <p:pic>
        <p:nvPicPr>
          <p:cNvPr id="370" name="VipSL8sDmnRw6q7VtFLnWh.png" descr="VipSL8sDmnRw6q7VtFLnWh.png"/>
          <p:cNvPicPr>
            <a:picLocks noChangeAspect="1"/>
          </p:cNvPicPr>
          <p:nvPr/>
        </p:nvPicPr>
        <p:blipFill>
          <a:blip r:embed="rId10">
            <a:extLst/>
          </a:blip>
          <a:stretch>
            <a:fillRect/>
          </a:stretch>
        </p:blipFill>
        <p:spPr>
          <a:xfrm>
            <a:off x="20301194" y="9363507"/>
            <a:ext cx="4083542" cy="2416096"/>
          </a:xfrm>
          <a:prstGeom prst="rect">
            <a:avLst/>
          </a:prstGeom>
          <a:ln w="12700">
            <a:miter lim="400000"/>
          </a:ln>
        </p:spPr>
      </p:pic>
      <p:sp>
        <p:nvSpPr>
          <p:cNvPr id="371" name="ALICE SENDS BOB 10 SOL,…"/>
          <p:cNvSpPr txBox="1"/>
          <p:nvPr/>
        </p:nvSpPr>
        <p:spPr>
          <a:xfrm>
            <a:off x="8886732" y="1990470"/>
            <a:ext cx="3992881"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ALICE SENDS BOB 10 SOL,</a:t>
            </a:r>
          </a:p>
          <a:p>
            <a:pPr/>
            <a:r>
              <a:t>SAYS THANKS</a:t>
            </a:r>
          </a:p>
        </p:txBody>
      </p:sp>
      <p:sp>
        <p:nvSpPr>
          <p:cNvPr id="372" name="CAROL SENDS DAVE 60 SOL"/>
          <p:cNvSpPr txBox="1"/>
          <p:nvPr/>
        </p:nvSpPr>
        <p:spPr>
          <a:xfrm>
            <a:off x="14400380" y="10961507"/>
            <a:ext cx="420471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CAROL SENDS DAVE 60 SOL</a:t>
            </a:r>
          </a:p>
        </p:txBody>
      </p:sp>
      <p:sp>
        <p:nvSpPr>
          <p:cNvPr id="373" name="Not overlapping transactions…"/>
          <p:cNvSpPr txBox="1"/>
          <p:nvPr>
            <p:ph type="ctrTitle"/>
          </p:nvPr>
        </p:nvSpPr>
        <p:spPr>
          <a:xfrm>
            <a:off x="263364" y="8724728"/>
            <a:ext cx="13102168" cy="3179169"/>
          </a:xfrm>
          <a:prstGeom prst="rect">
            <a:avLst/>
          </a:prstGeom>
        </p:spPr>
        <p:txBody>
          <a:bodyPr anchor="t"/>
          <a:lstStyle/>
          <a:p>
            <a:pPr defTabSz="1609303">
              <a:defRPr spc="-153" sz="7656"/>
            </a:pPr>
            <a:r>
              <a:t>Not overlapping transactions </a:t>
            </a:r>
          </a:p>
          <a:p>
            <a:pPr defTabSz="1609303">
              <a:defRPr spc="-153" sz="7656"/>
            </a:pPr>
            <a:r>
              <a:t>don't delay each other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Financial Programming 101"/>
          <p:cNvSpPr txBox="1"/>
          <p:nvPr>
            <p:ph type="ctrTitle"/>
          </p:nvPr>
        </p:nvSpPr>
        <p:spPr>
          <a:xfrm>
            <a:off x="1206498" y="-2392965"/>
            <a:ext cx="21971004" cy="4648201"/>
          </a:xfrm>
          <a:prstGeom prst="rect">
            <a:avLst/>
          </a:prstGeom>
        </p:spPr>
        <p:txBody>
          <a:bodyPr/>
          <a:lstStyle/>
          <a:p>
            <a:pPr/>
            <a:r>
              <a:t>Financial Programming 101</a:t>
            </a:r>
          </a:p>
        </p:txBody>
      </p:sp>
      <p:sp>
        <p:nvSpPr>
          <p:cNvPr id="378" name="Do math in minor units to avoid rounding errors!"/>
          <p:cNvSpPr txBox="1"/>
          <p:nvPr>
            <p:ph type="subTitle" sz="quarter" idx="1"/>
          </p:nvPr>
        </p:nvSpPr>
        <p:spPr>
          <a:xfrm>
            <a:off x="1206500" y="2753052"/>
            <a:ext cx="21971000" cy="1905001"/>
          </a:xfrm>
          <a:prstGeom prst="rect">
            <a:avLst/>
          </a:prstGeom>
        </p:spPr>
        <p:txBody>
          <a:bodyPr/>
          <a:lstStyle/>
          <a:p>
            <a:pPr/>
            <a:r>
              <a:t>Do math in </a:t>
            </a:r>
            <a:r>
              <a:rPr>
                <a:solidFill>
                  <a:srgbClr val="9342F7"/>
                </a:solidFill>
              </a:rPr>
              <a:t>minor units</a:t>
            </a:r>
            <a:r>
              <a:t> to avoid rounding errors!</a:t>
            </a:r>
          </a:p>
        </p:txBody>
      </p:sp>
      <p:graphicFrame>
        <p:nvGraphicFramePr>
          <p:cNvPr id="379" name="Table 1"/>
          <p:cNvGraphicFramePr/>
          <p:nvPr/>
        </p:nvGraphicFramePr>
        <p:xfrm>
          <a:off x="1320440" y="4381050"/>
          <a:ext cx="22129784" cy="59817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72361"/>
                <a:gridCol w="7372361"/>
                <a:gridCol w="7372361"/>
              </a:tblGrid>
              <a:tr h="1492250">
                <a:tc>
                  <a:txBody>
                    <a:bodyPr/>
                    <a:lstStyle/>
                    <a:p>
                      <a:pPr defTabSz="914400">
                        <a:defRPr>
                          <a:solidFill>
                            <a:srgbClr val="000000"/>
                          </a:solidFill>
                        </a:defRPr>
                      </a:pPr>
                      <a:r>
                        <a:rPr b="1" sz="3200">
                          <a:solidFill>
                            <a:srgbClr val="FFFFFF"/>
                          </a:solidFill>
                        </a:rPr>
                        <a:t>Major Units</a:t>
                      </a:r>
                    </a:p>
                  </a:txBody>
                  <a:tcPr marL="50800" marR="50800" marT="50800" marB="50800" anchor="ctr" anchorCtr="0" horzOverflow="overflow"/>
                </a:tc>
                <a:tc>
                  <a:txBody>
                    <a:bodyPr/>
                    <a:lstStyle/>
                    <a:p>
                      <a:pPr defTabSz="914400">
                        <a:defRPr>
                          <a:solidFill>
                            <a:srgbClr val="000000"/>
                          </a:solidFill>
                        </a:defRPr>
                      </a:pPr>
                      <a:r>
                        <a:rPr b="1" sz="3200">
                          <a:solidFill>
                            <a:srgbClr val="FFFFFF"/>
                          </a:solidFill>
                        </a:rPr>
                        <a:t>Minor Units</a:t>
                      </a:r>
                    </a:p>
                  </a:txBody>
                  <a:tcPr marL="50800" marR="50800" marT="50800" marB="50800" anchor="ctr" anchorCtr="0" horzOverflow="overflow"/>
                </a:tc>
                <a:tc>
                  <a:txBody>
                    <a:bodyPr/>
                    <a:lstStyle/>
                    <a:p>
                      <a:pPr defTabSz="914400">
                        <a:defRPr>
                          <a:solidFill>
                            <a:srgbClr val="000000"/>
                          </a:solidFill>
                        </a:defRPr>
                      </a:pPr>
                      <a:r>
                        <a:rPr b="1" sz="3200">
                          <a:solidFill>
                            <a:srgbClr val="FFFFFF"/>
                          </a:solidFill>
                        </a:rPr>
                        <a:t>Decimals</a:t>
                      </a:r>
                    </a:p>
                  </a:txBody>
                  <a:tcPr marL="50800" marR="50800" marT="50800" marB="50800" anchor="ctr" anchorCtr="0" horzOverflow="overflow"/>
                </a:tc>
              </a:tr>
              <a:tr h="1492250">
                <a:tc>
                  <a:txBody>
                    <a:bodyPr/>
                    <a:lstStyle/>
                    <a:p>
                      <a:pPr defTabSz="914400">
                        <a:defRPr>
                          <a:solidFill>
                            <a:srgbClr val="000000"/>
                          </a:solidFill>
                        </a:defRPr>
                      </a:pPr>
                      <a:r>
                        <a:rPr sz="3200">
                          <a:solidFill>
                            <a:srgbClr val="FFFFFF"/>
                          </a:solidFill>
                        </a:rPr>
                        <a:t>US dollars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Cents</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2</a:t>
                      </a:r>
                    </a:p>
                  </a:txBody>
                  <a:tcPr marL="50800" marR="50800" marT="50800" marB="50800" anchor="ctr" anchorCtr="0" horzOverflow="overflow"/>
                </a:tc>
              </a:tr>
              <a:tr h="1492250">
                <a:tc>
                  <a:txBody>
                    <a:bodyPr/>
                    <a:lstStyle/>
                    <a:p>
                      <a:pPr defTabSz="914400">
                        <a:defRPr>
                          <a:solidFill>
                            <a:srgbClr val="000000"/>
                          </a:solidFill>
                        </a:defRPr>
                      </a:pPr>
                      <a:r>
                        <a:rPr sz="3200">
                          <a:solidFill>
                            <a:srgbClr val="FFFFFF"/>
                          </a:solidFill>
                        </a:rPr>
                        <a:t>British Pounds (GBP)</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Pence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2</a:t>
                      </a:r>
                    </a:p>
                  </a:txBody>
                  <a:tcPr marL="50800" marR="50800" marT="50800" marB="50800" anchor="ctr" anchorCtr="0" horzOverflow="overflow"/>
                </a:tc>
              </a:tr>
              <a:tr h="1492250">
                <a:tc>
                  <a:txBody>
                    <a:bodyPr/>
                    <a:lstStyle/>
                    <a:p>
                      <a:pPr defTabSz="914400">
                        <a:defRPr>
                          <a:solidFill>
                            <a:srgbClr val="000000"/>
                          </a:solidFill>
                        </a:defRPr>
                      </a:pPr>
                      <a:r>
                        <a:rPr b="1" sz="3200">
                          <a:solidFill>
                            <a:srgbClr val="16F195"/>
                          </a:solidFill>
                        </a:rPr>
                        <a:t>SOL</a:t>
                      </a:r>
                    </a:p>
                  </a:txBody>
                  <a:tcPr marL="50800" marR="50800" marT="50800" marB="50800" anchor="ctr" anchorCtr="0" horzOverflow="overflow"/>
                </a:tc>
                <a:tc>
                  <a:txBody>
                    <a:bodyPr/>
                    <a:lstStyle/>
                    <a:p>
                      <a:pPr defTabSz="914400">
                        <a:defRPr>
                          <a:solidFill>
                            <a:srgbClr val="000000"/>
                          </a:solidFill>
                        </a:defRPr>
                      </a:pPr>
                      <a:r>
                        <a:rPr b="1" sz="3200">
                          <a:solidFill>
                            <a:srgbClr val="16F195"/>
                          </a:solidFill>
                        </a:rPr>
                        <a:t>Lamports</a:t>
                      </a:r>
                    </a:p>
                  </a:txBody>
                  <a:tcPr marL="50800" marR="50800" marT="50800" marB="50800" anchor="ctr" anchorCtr="0" horzOverflow="overflow"/>
                </a:tc>
                <a:tc>
                  <a:txBody>
                    <a:bodyPr/>
                    <a:lstStyle/>
                    <a:p>
                      <a:pPr defTabSz="914400">
                        <a:defRPr>
                          <a:solidFill>
                            <a:srgbClr val="000000"/>
                          </a:solidFill>
                        </a:defRPr>
                      </a:pPr>
                      <a:r>
                        <a:rPr b="1" sz="3200">
                          <a:solidFill>
                            <a:srgbClr val="16F195"/>
                          </a:solidFill>
                        </a:rPr>
                        <a:t>9</a:t>
                      </a:r>
                    </a:p>
                  </a:txBody>
                  <a:tcPr marL="50800" marR="50800" marT="50800" marB="50800" anchor="ctr" anchorCtr="0" horzOverflow="overflow"/>
                </a:tc>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olana has multiple clusters"/>
          <p:cNvSpPr txBox="1"/>
          <p:nvPr>
            <p:ph type="ctrTitle"/>
          </p:nvPr>
        </p:nvSpPr>
        <p:spPr>
          <a:xfrm>
            <a:off x="1906275" y="1055191"/>
            <a:ext cx="21971004" cy="1849181"/>
          </a:xfrm>
          <a:prstGeom prst="rect">
            <a:avLst/>
          </a:prstGeom>
        </p:spPr>
        <p:txBody>
          <a:bodyPr/>
          <a:lstStyle/>
          <a:p>
            <a:pPr/>
            <a:r>
              <a:t>Solana has multiple </a:t>
            </a:r>
            <a:r>
              <a:rPr i="1"/>
              <a:t>clusters</a:t>
            </a:r>
          </a:p>
        </p:txBody>
      </p:sp>
      <p:graphicFrame>
        <p:nvGraphicFramePr>
          <p:cNvPr id="384" name="Table 1"/>
          <p:cNvGraphicFramePr/>
          <p:nvPr/>
        </p:nvGraphicFramePr>
        <p:xfrm>
          <a:off x="3048000" y="4333969"/>
          <a:ext cx="18338800" cy="103378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096000"/>
                <a:gridCol w="6096000"/>
                <a:gridCol w="6096000"/>
              </a:tblGrid>
              <a:tr h="1771152">
                <a:tc>
                  <a:txBody>
                    <a:bodyPr/>
                    <a:lstStyle/>
                    <a:p>
                      <a:pPr algn="l" defTabSz="914400">
                        <a:defRPr>
                          <a:solidFill>
                            <a:srgbClr val="000000"/>
                          </a:solidFill>
                        </a:defRPr>
                      </a:pPr>
                      <a:r>
                        <a:rPr sz="3200">
                          <a:solidFill>
                            <a:srgbClr val="6C6C6C"/>
                          </a:solidFill>
                        </a:rPr>
                        <a:t>testnet</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6C6C6C"/>
                          </a:solidFill>
                        </a:rPr>
                        <a:t>The future </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6C6C6C"/>
                          </a:solidFill>
                        </a:rPr>
                        <a:t>Free SOL airdrops</a:t>
                      </a:r>
                    </a:p>
                  </a:txBody>
                  <a:tcPr marL="50800" marR="50800" marT="50800" marB="50800" anchor="ctr" anchorCtr="0" horzOverflow="overflow">
                    <a:lnL w="12700">
                      <a:miter lim="400000"/>
                    </a:lnL>
                    <a:lnR w="12700">
                      <a:miter lim="400000"/>
                    </a:lnR>
                    <a:lnT w="12700">
                      <a:miter lim="400000"/>
                    </a:lnT>
                    <a:lnB w="12700">
                      <a:miter lim="400000"/>
                    </a:lnB>
                  </a:tcPr>
                </a:tc>
              </a:tr>
              <a:tr h="1808297">
                <a:tc>
                  <a:txBody>
                    <a:bodyPr/>
                    <a:lstStyle/>
                    <a:p>
                      <a:pPr algn="l" defTabSz="914400">
                        <a:defRPr>
                          <a:solidFill>
                            <a:srgbClr val="000000"/>
                          </a:solidFill>
                        </a:defRPr>
                      </a:pPr>
                      <a:r>
                        <a:rPr sz="3200">
                          <a:solidFill>
                            <a:srgbClr val="A9A9A9"/>
                          </a:solidFill>
                        </a:rPr>
                        <a:t>mainnet-beta</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A9A9A9"/>
                          </a:solidFill>
                        </a:rPr>
                        <a:t>Production</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A9A9A9"/>
                          </a:solidFill>
                        </a:rPr>
                        <a:t>No free SOL airdrops</a:t>
                      </a:r>
                    </a:p>
                  </a:txBody>
                  <a:tcPr marL="50800" marR="50800" marT="50800" marB="50800" anchor="ctr" anchorCtr="0" horzOverflow="overflow">
                    <a:lnL w="12700">
                      <a:miter lim="400000"/>
                    </a:lnL>
                    <a:lnR w="12700">
                      <a:miter lim="400000"/>
                    </a:lnR>
                    <a:lnT w="12700">
                      <a:miter lim="400000"/>
                    </a:lnT>
                    <a:lnB w="12700">
                      <a:miter lim="400000"/>
                    </a:lnB>
                  </a:tcPr>
                </a:tc>
              </a:tr>
              <a:tr h="2718671">
                <a:tc>
                  <a:txBody>
                    <a:bodyPr/>
                    <a:lstStyle/>
                    <a:p>
                      <a:pPr algn="l" defTabSz="914400">
                        <a:defRPr>
                          <a:solidFill>
                            <a:srgbClr val="000000"/>
                          </a:solidFill>
                        </a:defRPr>
                      </a:pPr>
                      <a:r>
                        <a:rPr sz="3200">
                          <a:solidFill>
                            <a:srgbClr val="FFFFFF"/>
                          </a:solidFill>
                        </a:rPr>
                        <a:t>devnet</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FFFFFF"/>
                          </a:solidFill>
                        </a:rPr>
                        <a:t>Shared network for most development purposes</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FFFFFF"/>
                          </a:solidFill>
                        </a:rPr>
                        <a:t>Free SOL airdrops</a:t>
                      </a:r>
                    </a:p>
                  </a:txBody>
                  <a:tcPr marL="50800" marR="50800" marT="50800" marB="50800" anchor="ctr" anchorCtr="0" horzOverflow="overflow">
                    <a:lnL w="12700">
                      <a:miter lim="400000"/>
                    </a:lnL>
                    <a:lnR w="12700">
                      <a:miter lim="400000"/>
                    </a:lnR>
                    <a:lnT w="12700">
                      <a:miter lim="400000"/>
                    </a:lnT>
                    <a:lnB w="12700">
                      <a:miter lim="400000"/>
                    </a:lnB>
                  </a:tcPr>
                </a:tc>
              </a:tr>
              <a:tr h="2207351">
                <a:tc>
                  <a:txBody>
                    <a:bodyPr/>
                    <a:lstStyle/>
                    <a:p>
                      <a:pPr algn="l" defTabSz="914400">
                        <a:defRPr>
                          <a:solidFill>
                            <a:srgbClr val="000000"/>
                          </a:solidFill>
                        </a:defRPr>
                      </a:pPr>
                      <a:r>
                        <a:rPr sz="3200">
                          <a:solidFill>
                            <a:srgbClr val="FFFFFF"/>
                          </a:solidFill>
                        </a:rPr>
                        <a:t>localnet</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l" defTabSz="914400">
                        <a:defRPr>
                          <a:solidFill>
                            <a:srgbClr val="000000"/>
                          </a:solidFill>
                        </a:defRPr>
                      </a:pPr>
                      <a:r>
                        <a:rPr sz="3200">
                          <a:solidFill>
                            <a:srgbClr val="FFFFFF"/>
                          </a:solidFill>
                        </a:rPr>
                        <a:t>localhost validator included with Solana CLI</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defRPr>
                          <a:solidFill>
                            <a:srgbClr val="000000"/>
                          </a:solidFill>
                        </a:defRPr>
                      </a:pPr>
                      <a:r>
                        <a:rPr sz="3200">
                          <a:solidFill>
                            <a:srgbClr val="FFFFFF"/>
                          </a:solidFill>
                        </a:rPr>
                        <a:t>Free SOL airdrops</a:t>
                      </a: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6"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387"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388"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389"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390"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391" name="USING SOLANA DEVNET"/>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USING SOLANA DEVNET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import &quot;dotenv/config&quot;;…"/>
          <p:cNvSpPr txBox="1"/>
          <p:nvPr/>
        </p:nvSpPr>
        <p:spPr>
          <a:xfrm>
            <a:off x="3723881" y="5736714"/>
            <a:ext cx="16936238" cy="553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LAMPORTS_PER_SOL,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Connected to devnet`</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publicKey = </a:t>
            </a:r>
            <a:r>
              <a:rPr>
                <a:solidFill>
                  <a:srgbClr val="569CD6"/>
                </a:solidFill>
              </a:rPr>
              <a:t>new</a:t>
            </a:r>
            <a:r>
              <a:rPr>
                <a:solidFill>
                  <a:srgbClr val="D4D4D4"/>
                </a:solidFill>
              </a:rPr>
              <a:t> PublicKey(</a:t>
            </a:r>
            <a:r>
              <a:t>"YOUR_PUBLIC_KEY_HERE"</a:t>
            </a:r>
            <a:r>
              <a:rPr>
                <a:solidFill>
                  <a:srgbClr val="D4D4D4"/>
                </a:solidFill>
              </a:rPr>
              <a:t>);</a:t>
            </a:r>
          </a:p>
        </p:txBody>
      </p:sp>
      <p:sp>
        <p:nvSpPr>
          <p:cNvPr id="394" name="1. Connect to devnet"/>
          <p:cNvSpPr txBox="1"/>
          <p:nvPr/>
        </p:nvSpPr>
        <p:spPr>
          <a:xfrm>
            <a:off x="1682133" y="2101902"/>
            <a:ext cx="19665621"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Connect to devnet</a:t>
            </a:r>
          </a:p>
        </p:txBody>
      </p:sp>
      <p:sp>
        <p:nvSpPr>
          <p:cNvPr id="395" name="check-balance.ts"/>
          <p:cNvSpPr txBox="1"/>
          <p:nvPr/>
        </p:nvSpPr>
        <p:spPr>
          <a:xfrm>
            <a:off x="3219672" y="4403526"/>
            <a:ext cx="362879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check-balance.ts</a:t>
            </a:r>
          </a:p>
        </p:txBody>
      </p:sp>
      <p:sp>
        <p:nvSpPr>
          <p:cNvPr id="396" name="Continued on next page..."/>
          <p:cNvSpPr txBox="1"/>
          <p:nvPr/>
        </p:nvSpPr>
        <p:spPr>
          <a:xfrm>
            <a:off x="3219672" y="11840088"/>
            <a:ext cx="541599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import &quot;dotenv/config&quot;;…"/>
          <p:cNvSpPr txBox="1"/>
          <p:nvPr/>
        </p:nvSpPr>
        <p:spPr>
          <a:xfrm>
            <a:off x="3824020" y="2839422"/>
            <a:ext cx="16936239" cy="8432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LAMPORTS_PER_SOL,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Connected to devnet`</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publicKey = </a:t>
            </a:r>
            <a:r>
              <a:rPr>
                <a:solidFill>
                  <a:srgbClr val="569CD6"/>
                </a:solidFill>
              </a:rPr>
              <a:t>new</a:t>
            </a:r>
            <a:r>
              <a:rPr>
                <a:solidFill>
                  <a:srgbClr val="D4D4D4"/>
                </a:solidFill>
              </a:rPr>
              <a:t> PublicKey(</a:t>
            </a:r>
            <a:r>
              <a:t>YOUR_PUBLIC_KEY_HERE</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balanceInLamports = </a:t>
            </a:r>
            <a:r>
              <a:rPr>
                <a:solidFill>
                  <a:srgbClr val="569CD6"/>
                </a:solidFill>
              </a:rPr>
              <a:t>await</a:t>
            </a:r>
            <a:r>
              <a:t> connection.getBalance(publicKey);</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balanceInSOL = balanceInLamports / LAMPORTS_PER_SOL;</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Finished! The balance for the wallet at address </a:t>
            </a:r>
            <a:r>
              <a:rPr>
                <a:solidFill>
                  <a:srgbClr val="569CD6"/>
                </a:solidFill>
              </a:rPr>
              <a:t>${</a:t>
            </a:r>
            <a:r>
              <a:rPr>
                <a:solidFill>
                  <a:srgbClr val="D4D4D4"/>
                </a:solidFill>
              </a:rPr>
              <a:t>publicKey</a:t>
            </a:r>
            <a:r>
              <a:rPr>
                <a:solidFill>
                  <a:srgbClr val="569CD6"/>
                </a:solidFill>
              </a:rPr>
              <a:t>}</a:t>
            </a:r>
            <a:r>
              <a:t> is </a:t>
            </a:r>
            <a:r>
              <a:rPr>
                <a:solidFill>
                  <a:srgbClr val="569CD6"/>
                </a:solidFill>
              </a:rPr>
              <a:t>${</a:t>
            </a:r>
            <a:r>
              <a:rPr>
                <a:solidFill>
                  <a:srgbClr val="D4D4D4"/>
                </a:solidFill>
              </a:rPr>
              <a:t>balanceInSOL</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401" name="2. Check the balance"/>
          <p:cNvSpPr txBox="1"/>
          <p:nvPr/>
        </p:nvSpPr>
        <p:spPr>
          <a:xfrm>
            <a:off x="1782273" y="1008360"/>
            <a:ext cx="17129575"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Check the balance</a:t>
            </a:r>
          </a:p>
        </p:txBody>
      </p:sp>
      <p:sp>
        <p:nvSpPr>
          <p:cNvPr id="402" name="check-balance.ts (continued)"/>
          <p:cNvSpPr txBox="1"/>
          <p:nvPr/>
        </p:nvSpPr>
        <p:spPr>
          <a:xfrm>
            <a:off x="2603641" y="2118722"/>
            <a:ext cx="602544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check-balance.ts (continued)</a:t>
            </a:r>
          </a:p>
        </p:txBody>
      </p:sp>
      <p:sp>
        <p:nvSpPr>
          <p:cNvPr id="403" name="npx esrun check-balance.ts"/>
          <p:cNvSpPr txBox="1"/>
          <p:nvPr/>
        </p:nvSpPr>
        <p:spPr>
          <a:xfrm>
            <a:off x="2647239" y="11564639"/>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npx esrun check-balance.ts</a:t>
            </a:r>
            <a:endParaRPr>
              <a:solidFill>
                <a:srgbClr val="D4D4D4"/>
              </a:solidFill>
            </a:endParaR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3. Airdrop some SOL!"/>
          <p:cNvSpPr txBox="1"/>
          <p:nvPr/>
        </p:nvSpPr>
        <p:spPr>
          <a:xfrm>
            <a:off x="2393675" y="1942791"/>
            <a:ext cx="17129576"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Airdrop some SOL!</a:t>
            </a:r>
          </a:p>
        </p:txBody>
      </p:sp>
      <p:sp>
        <p:nvSpPr>
          <p:cNvPr id="408" name="faucet.solana.com/"/>
          <p:cNvSpPr txBox="1"/>
          <p:nvPr/>
        </p:nvSpPr>
        <p:spPr>
          <a:xfrm>
            <a:off x="13319763" y="5159027"/>
            <a:ext cx="12334110"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lvl1pPr>
          </a:lstStyle>
          <a:p>
            <a:pPr/>
            <a:r>
              <a:t>faucet.solana.com/</a:t>
            </a:r>
          </a:p>
        </p:txBody>
      </p:sp>
      <p:sp>
        <p:nvSpPr>
          <p:cNvPr id="409" name="import {…"/>
          <p:cNvSpPr txBox="1"/>
          <p:nvPr/>
        </p:nvSpPr>
        <p:spPr>
          <a:xfrm>
            <a:off x="13248805" y="6688114"/>
            <a:ext cx="16936238" cy="5664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D4D4D4"/>
                </a:solidFill>
                <a:latin typeface="Menlo Regular"/>
                <a:ea typeface="Menlo Regular"/>
                <a:cs typeface="Menlo Regular"/>
                <a:sym typeface="Menlo Regular"/>
              </a:defRPr>
            </a:pPr>
            <a:r>
              <a:t>  airdropIfRequired,</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sz="1200">
                <a:solidFill>
                  <a:srgbClr val="CE9178"/>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await</a:t>
            </a:r>
            <a:r>
              <a:t> airdropIfRequired(</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a:t>
            </a:r>
            <a:r>
              <a:rPr>
                <a:solidFill>
                  <a:srgbClr val="B5CEA8"/>
                </a:solidFill>
              </a:rPr>
              <a:t>1</a:t>
            </a:r>
            <a:r>
              <a:t> * LAMPORTS_PER_SOL,</a:t>
            </a:r>
          </a:p>
          <a:p>
            <a:pPr algn="l" defTabSz="457200">
              <a:defRPr>
                <a:solidFill>
                  <a:srgbClr val="D4D4D4"/>
                </a:solidFill>
                <a:latin typeface="Menlo Regular"/>
                <a:ea typeface="Menlo Regular"/>
                <a:cs typeface="Menlo Regular"/>
                <a:sym typeface="Menlo Regular"/>
              </a:defRPr>
            </a:pPr>
            <a:r>
              <a:t>  </a:t>
            </a:r>
            <a:r>
              <a:rPr>
                <a:solidFill>
                  <a:srgbClr val="B5CEA8"/>
                </a:solidFill>
              </a:rPr>
              <a:t>0.5</a:t>
            </a:r>
            <a:r>
              <a:t> * LAMPORTS_PER_SOL</a:t>
            </a:r>
          </a:p>
          <a:p>
            <a:pPr algn="l" defTabSz="457200">
              <a:defRPr>
                <a:solidFill>
                  <a:srgbClr val="D4D4D4"/>
                </a:solidFill>
                <a:latin typeface="Menlo Regular"/>
                <a:ea typeface="Menlo Regular"/>
                <a:cs typeface="Menlo Regular"/>
                <a:sym typeface="Menlo Regular"/>
              </a:defRPr>
            </a:pPr>
            <a:r>
              <a:t>);</a:t>
            </a:r>
          </a:p>
        </p:txBody>
      </p:sp>
      <p:sp>
        <p:nvSpPr>
          <p:cNvPr id="410" name="Either use the Solana Faucet:"/>
          <p:cNvSpPr txBox="1"/>
          <p:nvPr/>
        </p:nvSpPr>
        <p:spPr>
          <a:xfrm>
            <a:off x="3287586" y="5127988"/>
            <a:ext cx="610133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vl1pPr>
          </a:lstStyle>
          <a:p>
            <a:pPr/>
            <a:r>
              <a:t>Either use the Solana Faucet:</a:t>
            </a:r>
          </a:p>
        </p:txBody>
      </p:sp>
      <p:sp>
        <p:nvSpPr>
          <p:cNvPr id="411" name="Or the helper function:"/>
          <p:cNvSpPr txBox="1"/>
          <p:nvPr/>
        </p:nvSpPr>
        <p:spPr>
          <a:xfrm>
            <a:off x="3320934" y="9202765"/>
            <a:ext cx="4687673"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vl1pPr>
          </a:lstStyle>
          <a:p>
            <a:pPr/>
            <a:r>
              <a:t>Or the helper function: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3. Check your balance again"/>
          <p:cNvSpPr txBox="1"/>
          <p:nvPr/>
        </p:nvSpPr>
        <p:spPr>
          <a:xfrm>
            <a:off x="6387044" y="5740567"/>
            <a:ext cx="17129576"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Check your balance again</a:t>
            </a:r>
          </a:p>
        </p:txBody>
      </p:sp>
      <p:sp>
        <p:nvSpPr>
          <p:cNvPr id="414" name="npx esrun check-balance.ts"/>
          <p:cNvSpPr txBox="1"/>
          <p:nvPr/>
        </p:nvSpPr>
        <p:spPr>
          <a:xfrm>
            <a:off x="3870576" y="7121480"/>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check-balance.ts </a:t>
            </a:r>
            <a:endParaRPr>
              <a:solidFill>
                <a:srgbClr val="D4D4D4"/>
              </a:solidFill>
            </a:endParaR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4. Check other people's balances"/>
          <p:cNvSpPr txBox="1"/>
          <p:nvPr>
            <p:ph type="title"/>
          </p:nvPr>
        </p:nvSpPr>
        <p:spPr>
          <a:prstGeom prst="rect">
            <a:avLst/>
          </a:prstGeom>
        </p:spPr>
        <p:txBody>
          <a:bodyPr/>
          <a:lstStyle/>
          <a:p>
            <a:pPr/>
            <a:r>
              <a:t>4. Check other people's balances</a:t>
            </a:r>
          </a:p>
        </p:txBody>
      </p:sp>
      <p:sp>
        <p:nvSpPr>
          <p:cNvPr id="419" name="Join this Telegram group: https://t.me/+ro8_m3J1X7E2NDQ8…"/>
          <p:cNvSpPr txBox="1"/>
          <p:nvPr>
            <p:ph type="body" idx="21"/>
          </p:nvPr>
        </p:nvSpPr>
        <p:spPr>
          <a:xfrm>
            <a:off x="1726473" y="4763727"/>
            <a:ext cx="22782818" cy="5739720"/>
          </a:xfrm>
          <a:prstGeom prst="rect">
            <a:avLst/>
          </a:prstGeom>
          <a:extLst>
            <a:ext uri="{C572A759-6A51-4108-AA02-DFA0A04FC94B}">
              <ma14:wrappingTextBoxFlag xmlns:ma14="http://schemas.microsoft.com/office/mac/drawingml/2011/main" val="1"/>
            </a:ext>
          </a:extLst>
        </p:spPr>
        <p:txBody>
          <a:bodyPr/>
          <a:lstStyle/>
          <a:p>
            <a:pPr/>
            <a:r>
              <a:t>Join this Telegram group: </a:t>
            </a:r>
            <a:r>
              <a:rPr u="sng">
                <a:hlinkClick r:id="rId2" invalidUrl="" action="" tgtFrame="" tooltip="" history="1" highlightClick="0" endSnd="0"/>
              </a:rPr>
              <a:t>https://t.me/+ro8_m3J1X7E2NDQ8</a:t>
            </a:r>
          </a:p>
          <a:p>
            <a:pPr/>
          </a:p>
          <a:p>
            <a:pPr/>
            <a:r>
              <a:t>Update check-balance.ts to check someone else's balance</a:t>
            </a:r>
          </a:p>
          <a:p>
            <a:pPr/>
          </a:p>
          <a:p>
            <a:pPr/>
            <a:r>
              <a:t>Run it again!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3">
            <a:extLst/>
          </a:blip>
          <a:stretch>
            <a:fillRect/>
          </a:stretch>
        </p:blipFill>
        <p:spPr>
          <a:xfrm>
            <a:off x="-1849431" y="-1413985"/>
            <a:ext cx="15705685" cy="12829352"/>
          </a:xfrm>
          <a:prstGeom prst="rect">
            <a:avLst/>
          </a:prstGeom>
          <a:ln w="12700">
            <a:miter lim="400000"/>
          </a:ln>
        </p:spPr>
      </p:pic>
      <p:pic>
        <p:nvPicPr>
          <p:cNvPr id="176" name="Image" descr="Image"/>
          <p:cNvPicPr>
            <a:picLocks noChangeAspect="1"/>
          </p:cNvPicPr>
          <p:nvPr/>
        </p:nvPicPr>
        <p:blipFill>
          <a:blip r:embed="rId4">
            <a:extLst/>
          </a:blip>
          <a:stretch>
            <a:fillRect/>
          </a:stretch>
        </p:blipFill>
        <p:spPr>
          <a:xfrm>
            <a:off x="8504728" y="-3478930"/>
            <a:ext cx="16502832" cy="16959242"/>
          </a:xfrm>
          <a:prstGeom prst="rect">
            <a:avLst/>
          </a:prstGeom>
          <a:ln w="12700">
            <a:miter lim="400000"/>
          </a:ln>
        </p:spPr>
      </p:pic>
      <p:pic>
        <p:nvPicPr>
          <p:cNvPr id="177" name="Image" descr="Image"/>
          <p:cNvPicPr>
            <a:picLocks noChangeAspect="1"/>
          </p:cNvPicPr>
          <p:nvPr/>
        </p:nvPicPr>
        <p:blipFill>
          <a:blip r:embed="rId5">
            <a:extLst/>
          </a:blip>
          <a:srcRect l="0" t="53082" r="0" b="0"/>
          <a:stretch>
            <a:fillRect/>
          </a:stretch>
        </p:blipFill>
        <p:spPr>
          <a:xfrm>
            <a:off x="364002" y="10839674"/>
            <a:ext cx="25828720" cy="3512802"/>
          </a:xfrm>
          <a:prstGeom prst="rect">
            <a:avLst/>
          </a:prstGeom>
          <a:ln w="12700">
            <a:miter lim="400000"/>
          </a:ln>
        </p:spPr>
      </p:pic>
      <p:sp>
        <p:nvSpPr>
          <p:cNvPr id="178" name="INTRODUCTIONS"/>
          <p:cNvSpPr txBox="1"/>
          <p:nvPr/>
        </p:nvSpPr>
        <p:spPr>
          <a:xfrm>
            <a:off x="4505956" y="6141418"/>
            <a:ext cx="15372088"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b="1" spc="-170" sz="8500"/>
            </a:lvl1pPr>
          </a:lstStyle>
          <a:p>
            <a:pPr/>
            <a:r>
              <a:t>INTRODUCTIONS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Bonus"/>
          <p:cNvSpPr txBox="1"/>
          <p:nvPr>
            <p:ph type="title"/>
          </p:nvPr>
        </p:nvSpPr>
        <p:spPr>
          <a:prstGeom prst="rect">
            <a:avLst/>
          </a:prstGeom>
        </p:spPr>
        <p:txBody>
          <a:bodyPr/>
          <a:lstStyle/>
          <a:p>
            <a:pPr/>
            <a:r>
              <a:t>Bonus</a:t>
            </a:r>
          </a:p>
        </p:txBody>
      </p:sp>
      <p:sp>
        <p:nvSpPr>
          <p:cNvPr id="422" name="Import your key into a wallet app"/>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Import your key into a wallet app</a:t>
            </a:r>
          </a:p>
        </p:txBody>
      </p:sp>
      <p:sp>
        <p:nvSpPr>
          <p:cNvPr id="423" name="Add Solflare browser extension and follow normal setup including adding a wallet…"/>
          <p:cNvSpPr txBox="1"/>
          <p:nvPr>
            <p:ph type="body" sz="half" idx="1"/>
          </p:nvPr>
        </p:nvSpPr>
        <p:spPr>
          <a:prstGeom prst="rect">
            <a:avLst/>
          </a:prstGeom>
        </p:spPr>
        <p:txBody>
          <a:bodyPr/>
          <a:lstStyle/>
          <a:p>
            <a:pPr marL="603504" indent="-603504" defTabSz="2413955">
              <a:spcBef>
                <a:spcPts val="4400"/>
              </a:spcBef>
              <a:defRPr sz="4752"/>
            </a:pPr>
            <a:r>
              <a:t>Add Solflare browser extension and follow normal setup including adding a wallet</a:t>
            </a:r>
          </a:p>
          <a:p>
            <a:pPr marL="603504" indent="-603504" defTabSz="2413955">
              <a:spcBef>
                <a:spcPts val="4400"/>
              </a:spcBef>
              <a:defRPr sz="4752"/>
            </a:pPr>
            <a:r>
              <a:t>Top left icon ⭢ + ⭢ Import Private Key in Solflare</a:t>
            </a:r>
          </a:p>
          <a:p>
            <a:pPr marL="603504" indent="-603504" defTabSz="2413955">
              <a:spcBef>
                <a:spcPts val="4400"/>
              </a:spcBef>
              <a:defRPr sz="4752"/>
            </a:pPr>
            <a:r>
              <a:t>Import your private key from your .env file</a:t>
            </a:r>
          </a:p>
          <a:p>
            <a:pPr marL="603504" indent="-603504" defTabSz="2413955">
              <a:spcBef>
                <a:spcPts val="4400"/>
              </a:spcBef>
              <a:defRPr sz="4752"/>
            </a:pPr>
            <a:r>
              <a:t>Settings ⭢ General ⭢ Network ⭢ DevNet </a:t>
            </a:r>
          </a:p>
        </p:txBody>
      </p:sp>
      <p:pic>
        <p:nvPicPr>
          <p:cNvPr id="424" name="Screenshot 2024-03-20 at 14.59.25.png" descr="Screenshot 2024-03-20 at 14.59.25.png"/>
          <p:cNvPicPr>
            <a:picLocks noChangeAspect="1"/>
          </p:cNvPicPr>
          <p:nvPr/>
        </p:nvPicPr>
        <p:blipFill>
          <a:blip r:embed="rId3">
            <a:extLst/>
          </a:blip>
          <a:srcRect l="1068" t="446" r="1068" b="446"/>
          <a:stretch>
            <a:fillRect/>
          </a:stretch>
        </p:blipFill>
        <p:spPr>
          <a:xfrm>
            <a:off x="12021301" y="826879"/>
            <a:ext cx="4747730" cy="7614907"/>
          </a:xfrm>
          <a:prstGeom prst="rect">
            <a:avLst/>
          </a:prstGeom>
          <a:ln w="12700">
            <a:miter lim="400000"/>
          </a:ln>
        </p:spPr>
      </p:pic>
      <p:pic>
        <p:nvPicPr>
          <p:cNvPr id="425" name="Screenshot 2024-03-20 at 15.00.15.png" descr="Screenshot 2024-03-20 at 15.00.15.png"/>
          <p:cNvPicPr>
            <a:picLocks noChangeAspect="1"/>
          </p:cNvPicPr>
          <p:nvPr/>
        </p:nvPicPr>
        <p:blipFill>
          <a:blip r:embed="rId4">
            <a:extLst/>
          </a:blip>
          <a:stretch>
            <a:fillRect/>
          </a:stretch>
        </p:blipFill>
        <p:spPr>
          <a:xfrm>
            <a:off x="17312960" y="2712396"/>
            <a:ext cx="5603028" cy="896484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Lesson 2 feedback"/>
          <p:cNvSpPr txBox="1"/>
          <p:nvPr>
            <p:ph type="title"/>
          </p:nvPr>
        </p:nvSpPr>
        <p:spPr>
          <a:xfrm>
            <a:off x="1187777" y="5743879"/>
            <a:ext cx="9779001" cy="1435101"/>
          </a:xfrm>
          <a:prstGeom prst="rect">
            <a:avLst/>
          </a:prstGeom>
        </p:spPr>
        <p:txBody>
          <a:bodyPr/>
          <a:lstStyle/>
          <a:p>
            <a:pPr/>
            <a:r>
              <a:t>Lesson 2 feedback</a:t>
            </a:r>
          </a:p>
        </p:txBody>
      </p:sp>
      <p:sp>
        <p:nvSpPr>
          <p:cNvPr id="430"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431"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3"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434"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435"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436" name="TRANSACTIONS"/>
          <p:cNvSpPr txBox="1"/>
          <p:nvPr/>
        </p:nvSpPr>
        <p:spPr>
          <a:xfrm>
            <a:off x="2292553" y="5819425"/>
            <a:ext cx="19798894"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TRANSACTIONS</a:t>
            </a:r>
          </a:p>
        </p:txBody>
      </p:sp>
      <p:sp>
        <p:nvSpPr>
          <p:cNvPr id="437" name="LESSON 3: RUN"/>
          <p:cNvSpPr txBox="1"/>
          <p:nvPr/>
        </p:nvSpPr>
        <p:spPr>
          <a:xfrm>
            <a:off x="8362558" y="4819178"/>
            <a:ext cx="7365493"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3: RUN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9"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440"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441"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442"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443" name="FFUDX4QEzQ6fwn32BY26zn.png" descr="FFUDX4QEzQ6fwn32BY26zn.png"/>
          <p:cNvPicPr>
            <a:picLocks noChangeAspect="1"/>
          </p:cNvPicPr>
          <p:nvPr/>
        </p:nvPicPr>
        <p:blipFill>
          <a:blip r:embed="rId7">
            <a:extLst/>
          </a:blip>
          <a:stretch>
            <a:fillRect/>
          </a:stretch>
        </p:blipFill>
        <p:spPr>
          <a:xfrm>
            <a:off x="4945853" y="2159000"/>
            <a:ext cx="5571973" cy="3296750"/>
          </a:xfrm>
          <a:prstGeom prst="rect">
            <a:avLst/>
          </a:prstGeom>
          <a:ln w="12700">
            <a:miter lim="400000"/>
          </a:ln>
        </p:spPr>
      </p:pic>
      <p:pic>
        <p:nvPicPr>
          <p:cNvPr id="444" name="2NgSTVF4gCWS4uos9wFo8T.png" descr="2NgSTVF4gCWS4uos9wFo8T.png"/>
          <p:cNvPicPr>
            <a:picLocks noChangeAspect="1"/>
          </p:cNvPicPr>
          <p:nvPr/>
        </p:nvPicPr>
        <p:blipFill>
          <a:blip r:embed="rId8">
            <a:extLst/>
          </a:blip>
          <a:stretch>
            <a:fillRect/>
          </a:stretch>
        </p:blipFill>
        <p:spPr>
          <a:xfrm>
            <a:off x="15646400" y="7740419"/>
            <a:ext cx="6096000" cy="35814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olana is a…"/>
          <p:cNvSpPr txBox="1"/>
          <p:nvPr>
            <p:ph type="body" idx="1"/>
          </p:nvPr>
        </p:nvSpPr>
        <p:spPr>
          <a:xfrm>
            <a:off x="1206500" y="3178468"/>
            <a:ext cx="21971000" cy="7359064"/>
          </a:xfrm>
          <a:prstGeom prst="rect">
            <a:avLst/>
          </a:prstGeom>
        </p:spPr>
        <p:txBody>
          <a:bodyPr anchor="ctr"/>
          <a:lstStyle/>
          <a:p>
            <a:pPr defTabSz="1755604">
              <a:defRPr spc="-180" sz="18000"/>
            </a:pPr>
            <a:r>
              <a:t>Solana is a </a:t>
            </a:r>
          </a:p>
          <a:p>
            <a:pPr defTabSz="1755604">
              <a:defRPr spc="-180" sz="18000"/>
            </a:pPr>
            <a:r>
              <a:rPr>
                <a:solidFill>
                  <a:srgbClr val="14F195"/>
                </a:solidFill>
              </a:rPr>
              <a:t>giant global computer</a:t>
            </a:r>
          </a:p>
        </p:txBody>
      </p:sp>
      <p:sp>
        <p:nvSpPr>
          <p:cNvPr id="449" name="Programs that run on Solana are called onchain programs"/>
          <p:cNvSpPr txBox="1"/>
          <p:nvPr/>
        </p:nvSpPr>
        <p:spPr>
          <a:xfrm rot="2132673">
            <a:off x="14094432" y="20851204"/>
            <a:ext cx="21971001" cy="73590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755604">
              <a:lnSpc>
                <a:spcPct val="80000"/>
              </a:lnSpc>
              <a:defRPr b="1" spc="-180" sz="18000"/>
            </a:pPr>
            <a:r>
              <a:t>Programs that run on Solana are called </a:t>
            </a:r>
            <a:r>
              <a:rPr>
                <a:solidFill>
                  <a:srgbClr val="12DF8A"/>
                </a:solidFill>
              </a:rPr>
              <a:t>onchain programs</a:t>
            </a:r>
          </a:p>
        </p:txBody>
      </p:sp>
      <p:pic>
        <p:nvPicPr>
          <p:cNvPr id="450" name="pasted-movie.png" descr="pasted-movie.png"/>
          <p:cNvPicPr>
            <a:picLocks noChangeAspect="1"/>
          </p:cNvPicPr>
          <p:nvPr/>
        </p:nvPicPr>
        <p:blipFill>
          <a:blip r:embed="rId2">
            <a:extLst/>
          </a:blip>
          <a:stretch>
            <a:fillRect/>
          </a:stretch>
        </p:blipFill>
        <p:spPr>
          <a:xfrm rot="21597296">
            <a:off x="19764626" y="-4840154"/>
            <a:ext cx="1270001" cy="1270001"/>
          </a:xfrm>
          <a:prstGeom prst="rect">
            <a:avLst/>
          </a:prstGeom>
          <a:ln w="12700">
            <a:miter lim="400000"/>
          </a:ln>
        </p:spPr>
      </p:pic>
      <p:pic>
        <p:nvPicPr>
          <p:cNvPr id="451" name="pasted-movie.png" descr="pasted-movie.png"/>
          <p:cNvPicPr>
            <a:picLocks noChangeAspect="1"/>
          </p:cNvPicPr>
          <p:nvPr/>
        </p:nvPicPr>
        <p:blipFill>
          <a:blip r:embed="rId3">
            <a:extLst/>
          </a:blip>
          <a:stretch>
            <a:fillRect/>
          </a:stretch>
        </p:blipFill>
        <p:spPr>
          <a:xfrm rot="21597296">
            <a:off x="-1804802" y="14016268"/>
            <a:ext cx="1270001" cy="1270001"/>
          </a:xfrm>
          <a:prstGeom prst="rect">
            <a:avLst/>
          </a:prstGeom>
          <a:ln w="12700">
            <a:miter lim="400000"/>
          </a:ln>
        </p:spPr>
      </p:pic>
      <p:pic>
        <p:nvPicPr>
          <p:cNvPr id="452" name="Pyth Logomark_Light.svg" descr="Pyth Logomark_Light.svg"/>
          <p:cNvPicPr>
            <a:picLocks noChangeAspect="1"/>
          </p:cNvPicPr>
          <p:nvPr/>
        </p:nvPicPr>
        <p:blipFill>
          <a:blip r:embed="rId4">
            <a:extLst/>
          </a:blip>
          <a:stretch>
            <a:fillRect/>
          </a:stretch>
        </p:blipFill>
        <p:spPr>
          <a:xfrm>
            <a:off x="2005869" y="-2287367"/>
            <a:ext cx="911782" cy="1142828"/>
          </a:xfrm>
          <a:prstGeom prst="rect">
            <a:avLst/>
          </a:prstGeom>
          <a:ln w="12700">
            <a:miter lim="400000"/>
          </a:ln>
        </p:spPr>
      </p:pic>
      <p:pic>
        <p:nvPicPr>
          <p:cNvPr id="453" name="Screenshot 2024-03-25 at 23.05.17.png" descr="Screenshot 2024-03-25 at 23.05.17.png"/>
          <p:cNvPicPr>
            <a:picLocks noChangeAspect="1"/>
          </p:cNvPicPr>
          <p:nvPr/>
        </p:nvPicPr>
        <p:blipFill>
          <a:blip r:embed="rId5">
            <a:extLst/>
          </a:blip>
          <a:stretch>
            <a:fillRect/>
          </a:stretch>
        </p:blipFill>
        <p:spPr>
          <a:xfrm>
            <a:off x="5233306" y="15233767"/>
            <a:ext cx="1220160" cy="1372680"/>
          </a:xfrm>
          <a:prstGeom prst="rect">
            <a:avLst/>
          </a:prstGeom>
          <a:ln w="12700">
            <a:miter lim="400000"/>
          </a:ln>
        </p:spPr>
      </p:pic>
      <p:pic>
        <p:nvPicPr>
          <p:cNvPr id="454" name="Screenshot 2024-03-25 at 23.06.58.png" descr="Screenshot 2024-03-25 at 23.06.58.png"/>
          <p:cNvPicPr>
            <a:picLocks noChangeAspect="1"/>
          </p:cNvPicPr>
          <p:nvPr/>
        </p:nvPicPr>
        <p:blipFill>
          <a:blip r:embed="rId6">
            <a:extLst/>
          </a:blip>
          <a:stretch>
            <a:fillRect/>
          </a:stretch>
        </p:blipFill>
        <p:spPr>
          <a:xfrm>
            <a:off x="22707600" y="15547125"/>
            <a:ext cx="1544797" cy="1593073"/>
          </a:xfrm>
          <a:prstGeom prst="rect">
            <a:avLst/>
          </a:prstGeom>
          <a:ln w="12700">
            <a:miter lim="400000"/>
          </a:ln>
        </p:spPr>
      </p:pic>
      <p:pic>
        <p:nvPicPr>
          <p:cNvPr id="455" name="pasted-movie.png" descr="pasted-movie.png"/>
          <p:cNvPicPr>
            <a:picLocks noChangeAspect="1"/>
          </p:cNvPicPr>
          <p:nvPr/>
        </p:nvPicPr>
        <p:blipFill>
          <a:blip r:embed="rId7">
            <a:extLst/>
          </a:blip>
          <a:stretch>
            <a:fillRect/>
          </a:stretch>
        </p:blipFill>
        <p:spPr>
          <a:xfrm rot="21597296">
            <a:off x="-1804802" y="18849624"/>
            <a:ext cx="1270001" cy="1270001"/>
          </a:xfrm>
          <a:prstGeom prst="rect">
            <a:avLst/>
          </a:prstGeom>
          <a:ln w="12700">
            <a:miter lim="400000"/>
          </a:ln>
        </p:spPr>
      </p:pic>
      <p:pic>
        <p:nvPicPr>
          <p:cNvPr id="456" name="pasted-movie.png" descr="pasted-movie.png"/>
          <p:cNvPicPr>
            <a:picLocks noChangeAspect="1"/>
          </p:cNvPicPr>
          <p:nvPr/>
        </p:nvPicPr>
        <p:blipFill>
          <a:blip r:embed="rId8">
            <a:extLst/>
          </a:blip>
          <a:stretch>
            <a:fillRect/>
          </a:stretch>
        </p:blipFill>
        <p:spPr>
          <a:xfrm rot="21597296">
            <a:off x="27475606" y="16970024"/>
            <a:ext cx="1270001" cy="1270001"/>
          </a:xfrm>
          <a:prstGeom prst="rect">
            <a:avLst/>
          </a:prstGeom>
          <a:ln w="12700">
            <a:miter lim="400000"/>
          </a:ln>
        </p:spPr>
      </p:pic>
      <p:pic>
        <p:nvPicPr>
          <p:cNvPr id="457" name="pasted-movie.png" descr="pasted-movie.png"/>
          <p:cNvPicPr>
            <a:picLocks noChangeAspect="1"/>
          </p:cNvPicPr>
          <p:nvPr/>
        </p:nvPicPr>
        <p:blipFill>
          <a:blip r:embed="rId9">
            <a:extLst/>
          </a:blip>
          <a:stretch>
            <a:fillRect/>
          </a:stretch>
        </p:blipFill>
        <p:spPr>
          <a:xfrm rot="21597296">
            <a:off x="9869154" y="17286453"/>
            <a:ext cx="2032001" cy="2032001"/>
          </a:xfrm>
          <a:prstGeom prst="rect">
            <a:avLst/>
          </a:prstGeom>
          <a:ln w="12700">
            <a:miter lim="400000"/>
          </a:ln>
        </p:spPr>
      </p:pic>
      <p:pic>
        <p:nvPicPr>
          <p:cNvPr id="458" name="pasted-movie.png" descr="pasted-movie.png"/>
          <p:cNvPicPr>
            <a:picLocks noChangeAspect="1"/>
          </p:cNvPicPr>
          <p:nvPr/>
        </p:nvPicPr>
        <p:blipFill>
          <a:blip r:embed="rId10">
            <a:extLst/>
          </a:blip>
          <a:stretch>
            <a:fillRect/>
          </a:stretch>
        </p:blipFill>
        <p:spPr>
          <a:xfrm rot="21597296">
            <a:off x="-5587526" y="-1767125"/>
            <a:ext cx="1270001" cy="1270001"/>
          </a:xfrm>
          <a:prstGeom prst="rect">
            <a:avLst/>
          </a:prstGeom>
          <a:ln w="12700">
            <a:miter lim="400000"/>
          </a:ln>
        </p:spPr>
      </p:pic>
      <p:pic>
        <p:nvPicPr>
          <p:cNvPr id="459" name="pasted-movie.png" descr="pasted-movie.png"/>
          <p:cNvPicPr>
            <a:picLocks noChangeAspect="1"/>
          </p:cNvPicPr>
          <p:nvPr/>
        </p:nvPicPr>
        <p:blipFill>
          <a:blip r:embed="rId11">
            <a:extLst/>
          </a:blip>
          <a:stretch>
            <a:fillRect/>
          </a:stretch>
        </p:blipFill>
        <p:spPr>
          <a:xfrm rot="21597296">
            <a:off x="-3124296" y="-3392054"/>
            <a:ext cx="1270001" cy="1270001"/>
          </a:xfrm>
          <a:prstGeom prst="rect">
            <a:avLst/>
          </a:prstGeom>
          <a:ln w="12700">
            <a:miter lim="400000"/>
          </a:ln>
        </p:spPr>
      </p:pic>
      <p:pic>
        <p:nvPicPr>
          <p:cNvPr id="460" name="pasted-movie.png" descr="pasted-movie.png"/>
          <p:cNvPicPr>
            <a:picLocks noChangeAspect="1"/>
          </p:cNvPicPr>
          <p:nvPr/>
        </p:nvPicPr>
        <p:blipFill>
          <a:blip r:embed="rId12">
            <a:extLst/>
          </a:blip>
          <a:stretch>
            <a:fillRect/>
          </a:stretch>
        </p:blipFill>
        <p:spPr>
          <a:xfrm rot="21597296">
            <a:off x="6279250" y="-3722534"/>
            <a:ext cx="1219201" cy="1219201"/>
          </a:xfrm>
          <a:prstGeom prst="rect">
            <a:avLst/>
          </a:prstGeom>
          <a:ln w="12700">
            <a:miter lim="400000"/>
          </a:ln>
        </p:spPr>
      </p:pic>
      <p:pic>
        <p:nvPicPr>
          <p:cNvPr id="461" name="pasted-movie.png" descr="pasted-movie.png"/>
          <p:cNvPicPr>
            <a:picLocks noChangeAspect="1"/>
          </p:cNvPicPr>
          <p:nvPr/>
        </p:nvPicPr>
        <p:blipFill>
          <a:blip r:embed="rId13">
            <a:extLst/>
          </a:blip>
          <a:stretch>
            <a:fillRect/>
          </a:stretch>
        </p:blipFill>
        <p:spPr>
          <a:xfrm rot="21597296">
            <a:off x="26091129" y="-2731934"/>
            <a:ext cx="1270001" cy="1270001"/>
          </a:xfrm>
          <a:prstGeom prst="rect">
            <a:avLst/>
          </a:prstGeom>
          <a:ln w="12700">
            <a:miter lim="400000"/>
          </a:ln>
        </p:spPr>
      </p:pic>
      <p:pic>
        <p:nvPicPr>
          <p:cNvPr id="462" name="Screenshot 2024-03-28 at 09.49.18.png" descr="Screenshot 2024-03-28 at 09.49.18.png"/>
          <p:cNvPicPr>
            <a:picLocks noChangeAspect="1"/>
          </p:cNvPicPr>
          <p:nvPr/>
        </p:nvPicPr>
        <p:blipFill>
          <a:blip r:embed="rId14">
            <a:extLst/>
          </a:blip>
          <a:stretch>
            <a:fillRect/>
          </a:stretch>
        </p:blipFill>
        <p:spPr>
          <a:xfrm>
            <a:off x="26554856" y="1125203"/>
            <a:ext cx="1079501" cy="10541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4" name="pasted-movie.png" descr="pasted-movie.png"/>
          <p:cNvPicPr>
            <a:picLocks noChangeAspect="1"/>
          </p:cNvPicPr>
          <p:nvPr/>
        </p:nvPicPr>
        <p:blipFill>
          <a:blip r:embed="rId3">
            <a:extLst/>
          </a:blip>
          <a:stretch>
            <a:fillRect/>
          </a:stretch>
        </p:blipFill>
        <p:spPr>
          <a:xfrm rot="21597296">
            <a:off x="16310226" y="493846"/>
            <a:ext cx="1270001" cy="1270001"/>
          </a:xfrm>
          <a:prstGeom prst="rect">
            <a:avLst/>
          </a:prstGeom>
          <a:ln w="12700">
            <a:miter lim="400000"/>
          </a:ln>
        </p:spPr>
      </p:pic>
      <p:pic>
        <p:nvPicPr>
          <p:cNvPr id="465" name="pasted-movie.png" descr="pasted-movie.png"/>
          <p:cNvPicPr>
            <a:picLocks noChangeAspect="1"/>
          </p:cNvPicPr>
          <p:nvPr/>
        </p:nvPicPr>
        <p:blipFill>
          <a:blip r:embed="rId4">
            <a:extLst/>
          </a:blip>
          <a:stretch>
            <a:fillRect/>
          </a:stretch>
        </p:blipFill>
        <p:spPr>
          <a:xfrm rot="21597296">
            <a:off x="1221472" y="11193855"/>
            <a:ext cx="1270001" cy="1270001"/>
          </a:xfrm>
          <a:prstGeom prst="rect">
            <a:avLst/>
          </a:prstGeom>
          <a:ln w="12700">
            <a:miter lim="400000"/>
          </a:ln>
        </p:spPr>
      </p:pic>
      <p:sp>
        <p:nvSpPr>
          <p:cNvPr id="466" name="Programs that run on Solana are called onchain programs"/>
          <p:cNvSpPr txBox="1"/>
          <p:nvPr/>
        </p:nvSpPr>
        <p:spPr>
          <a:xfrm rot="21597296">
            <a:off x="784832" y="3122004"/>
            <a:ext cx="21971001" cy="7359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755604">
              <a:lnSpc>
                <a:spcPct val="80000"/>
              </a:lnSpc>
              <a:defRPr b="1" spc="-180" sz="18000"/>
            </a:pPr>
            <a:r>
              <a:t>Programs that run on Solana are called </a:t>
            </a:r>
            <a:r>
              <a:rPr>
                <a:solidFill>
                  <a:srgbClr val="12DF8A"/>
                </a:solidFill>
              </a:rPr>
              <a:t>onchain programs</a:t>
            </a:r>
          </a:p>
        </p:txBody>
      </p:sp>
      <p:pic>
        <p:nvPicPr>
          <p:cNvPr id="467" name="Pyth Logomark_Light.svg" descr="Pyth Logomark_Light.svg"/>
          <p:cNvPicPr>
            <a:picLocks noChangeAspect="1"/>
          </p:cNvPicPr>
          <p:nvPr/>
        </p:nvPicPr>
        <p:blipFill>
          <a:blip r:embed="rId5">
            <a:extLst/>
          </a:blip>
          <a:stretch>
            <a:fillRect/>
          </a:stretch>
        </p:blipFill>
        <p:spPr>
          <a:xfrm>
            <a:off x="7390669" y="811433"/>
            <a:ext cx="911782" cy="1142828"/>
          </a:xfrm>
          <a:prstGeom prst="rect">
            <a:avLst/>
          </a:prstGeom>
          <a:ln w="12700">
            <a:miter lim="400000"/>
          </a:ln>
        </p:spPr>
      </p:pic>
      <p:pic>
        <p:nvPicPr>
          <p:cNvPr id="468" name="Screenshot 2024-03-25 at 23.05.17.png" descr="Screenshot 2024-03-25 at 23.05.17.png"/>
          <p:cNvPicPr>
            <a:picLocks noChangeAspect="1"/>
          </p:cNvPicPr>
          <p:nvPr/>
        </p:nvPicPr>
        <p:blipFill>
          <a:blip r:embed="rId6">
            <a:extLst/>
          </a:blip>
          <a:stretch>
            <a:fillRect/>
          </a:stretch>
        </p:blipFill>
        <p:spPr>
          <a:xfrm>
            <a:off x="8940089" y="11423767"/>
            <a:ext cx="1220160" cy="1372679"/>
          </a:xfrm>
          <a:prstGeom prst="rect">
            <a:avLst/>
          </a:prstGeom>
          <a:ln w="12700">
            <a:miter lim="400000"/>
          </a:ln>
        </p:spPr>
      </p:pic>
      <p:pic>
        <p:nvPicPr>
          <p:cNvPr id="469" name="Screenshot 2024-03-25 at 23.06.58.png" descr="Screenshot 2024-03-25 at 23.06.58.png"/>
          <p:cNvPicPr>
            <a:picLocks noChangeAspect="1"/>
          </p:cNvPicPr>
          <p:nvPr/>
        </p:nvPicPr>
        <p:blipFill>
          <a:blip r:embed="rId7">
            <a:extLst/>
          </a:blip>
          <a:stretch>
            <a:fillRect/>
          </a:stretch>
        </p:blipFill>
        <p:spPr>
          <a:xfrm>
            <a:off x="15951200" y="11584724"/>
            <a:ext cx="1544797" cy="1593073"/>
          </a:xfrm>
          <a:prstGeom prst="rect">
            <a:avLst/>
          </a:prstGeom>
          <a:ln w="12700">
            <a:miter lim="400000"/>
          </a:ln>
        </p:spPr>
      </p:pic>
      <p:pic>
        <p:nvPicPr>
          <p:cNvPr id="470" name="pasted-movie.png" descr="pasted-movie.png"/>
          <p:cNvPicPr>
            <a:picLocks noChangeAspect="1"/>
          </p:cNvPicPr>
          <p:nvPr/>
        </p:nvPicPr>
        <p:blipFill>
          <a:blip r:embed="rId8">
            <a:extLst/>
          </a:blip>
          <a:stretch>
            <a:fillRect/>
          </a:stretch>
        </p:blipFill>
        <p:spPr>
          <a:xfrm rot="21597296">
            <a:off x="3884798" y="13007624"/>
            <a:ext cx="1270001" cy="1270001"/>
          </a:xfrm>
          <a:prstGeom prst="rect">
            <a:avLst/>
          </a:prstGeom>
          <a:ln w="12700">
            <a:miter lim="400000"/>
          </a:ln>
        </p:spPr>
      </p:pic>
      <p:pic>
        <p:nvPicPr>
          <p:cNvPr id="471" name="pasted-movie.png" descr="pasted-movie.png"/>
          <p:cNvPicPr>
            <a:picLocks noChangeAspect="1"/>
          </p:cNvPicPr>
          <p:nvPr/>
        </p:nvPicPr>
        <p:blipFill>
          <a:blip r:embed="rId9">
            <a:extLst/>
          </a:blip>
          <a:stretch>
            <a:fillRect/>
          </a:stretch>
        </p:blipFill>
        <p:spPr>
          <a:xfrm rot="21597296">
            <a:off x="20719208" y="13007624"/>
            <a:ext cx="1270001" cy="1270001"/>
          </a:xfrm>
          <a:prstGeom prst="rect">
            <a:avLst/>
          </a:prstGeom>
          <a:ln w="12700">
            <a:miter lim="400000"/>
          </a:ln>
        </p:spPr>
      </p:pic>
      <p:pic>
        <p:nvPicPr>
          <p:cNvPr id="472" name="pasted-movie.png" descr="pasted-movie.png"/>
          <p:cNvPicPr>
            <a:picLocks noChangeAspect="1"/>
          </p:cNvPicPr>
          <p:nvPr/>
        </p:nvPicPr>
        <p:blipFill>
          <a:blip r:embed="rId10">
            <a:extLst/>
          </a:blip>
          <a:stretch>
            <a:fillRect/>
          </a:stretch>
        </p:blipFill>
        <p:spPr>
          <a:xfrm rot="21597296">
            <a:off x="11799554" y="12626623"/>
            <a:ext cx="2032001" cy="2032001"/>
          </a:xfrm>
          <a:prstGeom prst="rect">
            <a:avLst/>
          </a:prstGeom>
          <a:ln w="12700">
            <a:miter lim="400000"/>
          </a:ln>
        </p:spPr>
      </p:pic>
      <p:pic>
        <p:nvPicPr>
          <p:cNvPr id="473" name="pasted-movie.png" descr="pasted-movie.png"/>
          <p:cNvPicPr>
            <a:picLocks noChangeAspect="1"/>
          </p:cNvPicPr>
          <p:nvPr/>
        </p:nvPicPr>
        <p:blipFill>
          <a:blip r:embed="rId11">
            <a:extLst/>
          </a:blip>
          <a:stretch>
            <a:fillRect/>
          </a:stretch>
        </p:blipFill>
        <p:spPr>
          <a:xfrm rot="21597296">
            <a:off x="-202726" y="1331675"/>
            <a:ext cx="1270001" cy="1270001"/>
          </a:xfrm>
          <a:prstGeom prst="rect">
            <a:avLst/>
          </a:prstGeom>
          <a:ln w="12700">
            <a:miter lim="400000"/>
          </a:ln>
        </p:spPr>
      </p:pic>
      <p:pic>
        <p:nvPicPr>
          <p:cNvPr id="474" name="pasted-movie.png" descr="pasted-movie.png"/>
          <p:cNvPicPr>
            <a:picLocks noChangeAspect="1"/>
          </p:cNvPicPr>
          <p:nvPr/>
        </p:nvPicPr>
        <p:blipFill>
          <a:blip r:embed="rId12">
            <a:extLst/>
          </a:blip>
          <a:stretch>
            <a:fillRect/>
          </a:stretch>
        </p:blipFill>
        <p:spPr>
          <a:xfrm rot="21597296">
            <a:off x="2260504" y="-293254"/>
            <a:ext cx="1270001" cy="1270001"/>
          </a:xfrm>
          <a:prstGeom prst="rect">
            <a:avLst/>
          </a:prstGeom>
          <a:ln w="12700">
            <a:miter lim="400000"/>
          </a:ln>
        </p:spPr>
      </p:pic>
      <p:pic>
        <p:nvPicPr>
          <p:cNvPr id="475" name="pasted-movie.png" descr="pasted-movie.png"/>
          <p:cNvPicPr>
            <a:picLocks noChangeAspect="1"/>
          </p:cNvPicPr>
          <p:nvPr/>
        </p:nvPicPr>
        <p:blipFill>
          <a:blip r:embed="rId13">
            <a:extLst/>
          </a:blip>
          <a:stretch>
            <a:fillRect/>
          </a:stretch>
        </p:blipFill>
        <p:spPr>
          <a:xfrm rot="21597296">
            <a:off x="11664050" y="-623734"/>
            <a:ext cx="1219201" cy="1219201"/>
          </a:xfrm>
          <a:prstGeom prst="rect">
            <a:avLst/>
          </a:prstGeom>
          <a:ln w="12700">
            <a:miter lim="400000"/>
          </a:ln>
        </p:spPr>
      </p:pic>
      <p:pic>
        <p:nvPicPr>
          <p:cNvPr id="476" name="pasted-movie.png" descr="pasted-movie.png"/>
          <p:cNvPicPr>
            <a:picLocks noChangeAspect="1"/>
          </p:cNvPicPr>
          <p:nvPr/>
        </p:nvPicPr>
        <p:blipFill>
          <a:blip r:embed="rId14">
            <a:extLst/>
          </a:blip>
          <a:stretch>
            <a:fillRect/>
          </a:stretch>
        </p:blipFill>
        <p:spPr>
          <a:xfrm rot="21597296">
            <a:off x="23398729" y="-649134"/>
            <a:ext cx="1270001" cy="1270001"/>
          </a:xfrm>
          <a:prstGeom prst="rect">
            <a:avLst/>
          </a:prstGeom>
          <a:ln w="12700">
            <a:miter lim="400000"/>
          </a:ln>
        </p:spPr>
      </p:pic>
      <p:pic>
        <p:nvPicPr>
          <p:cNvPr id="477" name="Screenshot 2024-03-28 at 09.49.18.png" descr="Screenshot 2024-03-28 at 09.49.18.png"/>
          <p:cNvPicPr>
            <a:picLocks noChangeAspect="1"/>
          </p:cNvPicPr>
          <p:nvPr/>
        </p:nvPicPr>
        <p:blipFill>
          <a:blip r:embed="rId15">
            <a:extLst/>
          </a:blip>
          <a:stretch>
            <a:fillRect/>
          </a:stretch>
        </p:blipFill>
        <p:spPr>
          <a:xfrm>
            <a:off x="20814458" y="1125203"/>
            <a:ext cx="1079501" cy="10541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1" name="pasted-movie.png" descr="pasted-movie.png"/>
          <p:cNvPicPr>
            <a:picLocks noChangeAspect="1"/>
          </p:cNvPicPr>
          <p:nvPr/>
        </p:nvPicPr>
        <p:blipFill>
          <a:blip r:embed="rId3">
            <a:extLst/>
          </a:blip>
          <a:stretch>
            <a:fillRect/>
          </a:stretch>
        </p:blipFill>
        <p:spPr>
          <a:xfrm rot="21597296">
            <a:off x="16310226" y="493846"/>
            <a:ext cx="1270001" cy="1270001"/>
          </a:xfrm>
          <a:prstGeom prst="rect">
            <a:avLst/>
          </a:prstGeom>
          <a:ln w="12700">
            <a:miter lim="400000"/>
          </a:ln>
        </p:spPr>
      </p:pic>
      <p:pic>
        <p:nvPicPr>
          <p:cNvPr id="482" name="pasted-movie.png" descr="pasted-movie.png"/>
          <p:cNvPicPr>
            <a:picLocks noChangeAspect="1"/>
          </p:cNvPicPr>
          <p:nvPr/>
        </p:nvPicPr>
        <p:blipFill>
          <a:blip r:embed="rId4">
            <a:extLst/>
          </a:blip>
          <a:stretch>
            <a:fillRect/>
          </a:stretch>
        </p:blipFill>
        <p:spPr>
          <a:xfrm rot="21597296">
            <a:off x="1221472" y="11193855"/>
            <a:ext cx="1270001" cy="1270001"/>
          </a:xfrm>
          <a:prstGeom prst="rect">
            <a:avLst/>
          </a:prstGeom>
          <a:ln w="12700">
            <a:miter lim="400000"/>
          </a:ln>
        </p:spPr>
      </p:pic>
      <p:sp>
        <p:nvSpPr>
          <p:cNvPr id="483" name="onchain programs have addresses"/>
          <p:cNvSpPr txBox="1"/>
          <p:nvPr/>
        </p:nvSpPr>
        <p:spPr>
          <a:xfrm rot="21597296">
            <a:off x="784832" y="3122004"/>
            <a:ext cx="21971001" cy="7359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950671">
              <a:lnSpc>
                <a:spcPct val="80000"/>
              </a:lnSpc>
              <a:defRPr b="1" spc="-200" sz="20000"/>
            </a:pPr>
            <a:r>
              <a:rPr>
                <a:solidFill>
                  <a:srgbClr val="9945FF"/>
                </a:solidFill>
              </a:rPr>
              <a:t>onchain</a:t>
            </a:r>
            <a:r>
              <a:t> </a:t>
            </a:r>
            <a:r>
              <a:rPr>
                <a:solidFill>
                  <a:srgbClr val="9945FF"/>
                </a:solidFill>
              </a:rPr>
              <a:t>programs</a:t>
            </a:r>
            <a:r>
              <a:t> have </a:t>
            </a:r>
            <a:r>
              <a:rPr>
                <a:solidFill>
                  <a:srgbClr val="14F195"/>
                </a:solidFill>
              </a:rPr>
              <a:t>addresses</a:t>
            </a:r>
          </a:p>
        </p:txBody>
      </p:sp>
      <p:sp>
        <p:nvSpPr>
          <p:cNvPr id="484" name="9W959DqEETiGZocYWCQPaJ6sBmUzgfxXfqGeTEdp3aQP"/>
          <p:cNvSpPr txBox="1"/>
          <p:nvPr/>
        </p:nvSpPr>
        <p:spPr>
          <a:xfrm>
            <a:off x="589839" y="10676432"/>
            <a:ext cx="5670545"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9W959DqEETiGZocYWCQPaJ6sBmUzgfxXfqGeTEdp3aQP</a:t>
            </a:r>
          </a:p>
        </p:txBody>
      </p:sp>
      <p:pic>
        <p:nvPicPr>
          <p:cNvPr id="485" name="Pyth Logomark_Light.svg" descr="Pyth Logomark_Light.svg"/>
          <p:cNvPicPr>
            <a:picLocks noChangeAspect="1"/>
          </p:cNvPicPr>
          <p:nvPr/>
        </p:nvPicPr>
        <p:blipFill>
          <a:blip r:embed="rId5">
            <a:extLst/>
          </a:blip>
          <a:stretch>
            <a:fillRect/>
          </a:stretch>
        </p:blipFill>
        <p:spPr>
          <a:xfrm>
            <a:off x="7390669" y="811433"/>
            <a:ext cx="911782" cy="1142828"/>
          </a:xfrm>
          <a:prstGeom prst="rect">
            <a:avLst/>
          </a:prstGeom>
          <a:ln w="12700">
            <a:miter lim="400000"/>
          </a:ln>
        </p:spPr>
      </p:pic>
      <p:sp>
        <p:nvSpPr>
          <p:cNvPr id="486" name="FsJ3A3u2vn5cTVofAjvy6y5kwABJAqYWpe4975bi2epH"/>
          <p:cNvSpPr txBox="1"/>
          <p:nvPr/>
        </p:nvSpPr>
        <p:spPr>
          <a:xfrm>
            <a:off x="5698897" y="2481232"/>
            <a:ext cx="5670544"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FsJ3A3u2vn5cTVofAjvy6y5kwABJAqYWpe4975bi2epH</a:t>
            </a:r>
          </a:p>
        </p:txBody>
      </p:sp>
      <p:sp>
        <p:nvSpPr>
          <p:cNvPr id="487" name="mv3ekLzLbnVPNxjSKvqBpU3ZeZXPQdEC3bp5MDEBG68"/>
          <p:cNvSpPr txBox="1"/>
          <p:nvPr/>
        </p:nvSpPr>
        <p:spPr>
          <a:xfrm>
            <a:off x="14512697" y="2079514"/>
            <a:ext cx="5670544"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mv3ekLzLbnVPNxjSKvqBpU3ZeZXPQdEC3bp5MDEBG68</a:t>
            </a:r>
          </a:p>
        </p:txBody>
      </p:sp>
      <p:pic>
        <p:nvPicPr>
          <p:cNvPr id="488" name="Screenshot 2024-03-25 at 23.05.17.png" descr="Screenshot 2024-03-25 at 23.05.17.png"/>
          <p:cNvPicPr>
            <a:picLocks noChangeAspect="1"/>
          </p:cNvPicPr>
          <p:nvPr/>
        </p:nvPicPr>
        <p:blipFill>
          <a:blip r:embed="rId6">
            <a:extLst/>
          </a:blip>
          <a:stretch>
            <a:fillRect/>
          </a:stretch>
        </p:blipFill>
        <p:spPr>
          <a:xfrm>
            <a:off x="8940089" y="11423767"/>
            <a:ext cx="1220160" cy="1372679"/>
          </a:xfrm>
          <a:prstGeom prst="rect">
            <a:avLst/>
          </a:prstGeom>
          <a:ln w="12700">
            <a:miter lim="400000"/>
          </a:ln>
        </p:spPr>
      </p:pic>
      <p:sp>
        <p:nvSpPr>
          <p:cNvPr id="489" name="EhhTKczWMGQt46ynNeRX1WfeagwwJd7ufHvCDjRxjo5Q"/>
          <p:cNvSpPr txBox="1"/>
          <p:nvPr/>
        </p:nvSpPr>
        <p:spPr>
          <a:xfrm>
            <a:off x="7349897" y="10791638"/>
            <a:ext cx="5670544"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EhhTKczWMGQt46ynNeRX1WfeagwwJd7ufHvCDjRxjo5Q</a:t>
            </a:r>
          </a:p>
        </p:txBody>
      </p:sp>
      <p:pic>
        <p:nvPicPr>
          <p:cNvPr id="490" name="Screenshot 2024-03-25 at 23.06.58.png" descr="Screenshot 2024-03-25 at 23.06.58.png"/>
          <p:cNvPicPr>
            <a:picLocks noChangeAspect="1"/>
          </p:cNvPicPr>
          <p:nvPr/>
        </p:nvPicPr>
        <p:blipFill>
          <a:blip r:embed="rId7">
            <a:extLst/>
          </a:blip>
          <a:stretch>
            <a:fillRect/>
          </a:stretch>
        </p:blipFill>
        <p:spPr>
          <a:xfrm>
            <a:off x="15951200" y="11584724"/>
            <a:ext cx="1544797" cy="1593073"/>
          </a:xfrm>
          <a:prstGeom prst="rect">
            <a:avLst/>
          </a:prstGeom>
          <a:ln w="12700">
            <a:miter lim="400000"/>
          </a:ln>
        </p:spPr>
      </p:pic>
      <p:sp>
        <p:nvSpPr>
          <p:cNvPr id="491" name="So1endDq2YkqhipRh3WViPa8hdiSpxWy6z3Z6tMCpAo"/>
          <p:cNvSpPr txBox="1"/>
          <p:nvPr/>
        </p:nvSpPr>
        <p:spPr>
          <a:xfrm>
            <a:off x="14109954" y="11000895"/>
            <a:ext cx="5670545"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So1endDq2YkqhipRh3WViPa8hdiSpxWy6z3Z6tMCpAo</a:t>
            </a:r>
          </a:p>
        </p:txBody>
      </p:sp>
      <p:pic>
        <p:nvPicPr>
          <p:cNvPr id="492" name="pasted-movie.png" descr="pasted-movie.png"/>
          <p:cNvPicPr>
            <a:picLocks noChangeAspect="1"/>
          </p:cNvPicPr>
          <p:nvPr/>
        </p:nvPicPr>
        <p:blipFill>
          <a:blip r:embed="rId8">
            <a:extLst/>
          </a:blip>
          <a:stretch>
            <a:fillRect/>
          </a:stretch>
        </p:blipFill>
        <p:spPr>
          <a:xfrm rot="21597296">
            <a:off x="3884798" y="13007624"/>
            <a:ext cx="1270001" cy="1270001"/>
          </a:xfrm>
          <a:prstGeom prst="rect">
            <a:avLst/>
          </a:prstGeom>
          <a:ln w="12700">
            <a:miter lim="400000"/>
          </a:ln>
        </p:spPr>
      </p:pic>
      <p:pic>
        <p:nvPicPr>
          <p:cNvPr id="493" name="pasted-movie.png" descr="pasted-movie.png"/>
          <p:cNvPicPr>
            <a:picLocks noChangeAspect="1"/>
          </p:cNvPicPr>
          <p:nvPr/>
        </p:nvPicPr>
        <p:blipFill>
          <a:blip r:embed="rId9">
            <a:extLst/>
          </a:blip>
          <a:stretch>
            <a:fillRect/>
          </a:stretch>
        </p:blipFill>
        <p:spPr>
          <a:xfrm rot="21597296">
            <a:off x="20719208" y="13007624"/>
            <a:ext cx="1270001" cy="1270001"/>
          </a:xfrm>
          <a:prstGeom prst="rect">
            <a:avLst/>
          </a:prstGeom>
          <a:ln w="12700">
            <a:miter lim="400000"/>
          </a:ln>
        </p:spPr>
      </p:pic>
      <p:pic>
        <p:nvPicPr>
          <p:cNvPr id="494" name="pasted-movie.png" descr="pasted-movie.png"/>
          <p:cNvPicPr>
            <a:picLocks noChangeAspect="1"/>
          </p:cNvPicPr>
          <p:nvPr/>
        </p:nvPicPr>
        <p:blipFill>
          <a:blip r:embed="rId10">
            <a:extLst/>
          </a:blip>
          <a:stretch>
            <a:fillRect/>
          </a:stretch>
        </p:blipFill>
        <p:spPr>
          <a:xfrm rot="21597296">
            <a:off x="11799554" y="12626623"/>
            <a:ext cx="2032001" cy="2032001"/>
          </a:xfrm>
          <a:prstGeom prst="rect">
            <a:avLst/>
          </a:prstGeom>
          <a:ln w="12700">
            <a:miter lim="400000"/>
          </a:ln>
        </p:spPr>
      </p:pic>
      <p:pic>
        <p:nvPicPr>
          <p:cNvPr id="495" name="pasted-movie.png" descr="pasted-movie.png"/>
          <p:cNvPicPr>
            <a:picLocks noChangeAspect="1"/>
          </p:cNvPicPr>
          <p:nvPr/>
        </p:nvPicPr>
        <p:blipFill>
          <a:blip r:embed="rId11">
            <a:extLst/>
          </a:blip>
          <a:stretch>
            <a:fillRect/>
          </a:stretch>
        </p:blipFill>
        <p:spPr>
          <a:xfrm rot="21597296">
            <a:off x="-202726" y="1331675"/>
            <a:ext cx="1270001" cy="1270001"/>
          </a:xfrm>
          <a:prstGeom prst="rect">
            <a:avLst/>
          </a:prstGeom>
          <a:ln w="12700">
            <a:miter lim="400000"/>
          </a:ln>
        </p:spPr>
      </p:pic>
      <p:pic>
        <p:nvPicPr>
          <p:cNvPr id="496" name="pasted-movie.png" descr="pasted-movie.png"/>
          <p:cNvPicPr>
            <a:picLocks noChangeAspect="1"/>
          </p:cNvPicPr>
          <p:nvPr/>
        </p:nvPicPr>
        <p:blipFill>
          <a:blip r:embed="rId12">
            <a:extLst/>
          </a:blip>
          <a:stretch>
            <a:fillRect/>
          </a:stretch>
        </p:blipFill>
        <p:spPr>
          <a:xfrm rot="21597296">
            <a:off x="2260504" y="-293254"/>
            <a:ext cx="1270001" cy="1270001"/>
          </a:xfrm>
          <a:prstGeom prst="rect">
            <a:avLst/>
          </a:prstGeom>
          <a:ln w="12700">
            <a:miter lim="400000"/>
          </a:ln>
        </p:spPr>
      </p:pic>
      <p:pic>
        <p:nvPicPr>
          <p:cNvPr id="497" name="pasted-movie.png" descr="pasted-movie.png"/>
          <p:cNvPicPr>
            <a:picLocks noChangeAspect="1"/>
          </p:cNvPicPr>
          <p:nvPr/>
        </p:nvPicPr>
        <p:blipFill>
          <a:blip r:embed="rId13">
            <a:extLst/>
          </a:blip>
          <a:stretch>
            <a:fillRect/>
          </a:stretch>
        </p:blipFill>
        <p:spPr>
          <a:xfrm rot="21597296">
            <a:off x="11664050" y="-623734"/>
            <a:ext cx="1219201" cy="1219201"/>
          </a:xfrm>
          <a:prstGeom prst="rect">
            <a:avLst/>
          </a:prstGeom>
          <a:ln w="12700">
            <a:miter lim="400000"/>
          </a:ln>
        </p:spPr>
      </p:pic>
      <p:pic>
        <p:nvPicPr>
          <p:cNvPr id="498" name="Screenshot 2024-03-28 at 09.49.18.png" descr="Screenshot 2024-03-28 at 09.49.18.png"/>
          <p:cNvPicPr>
            <a:picLocks noChangeAspect="1"/>
          </p:cNvPicPr>
          <p:nvPr/>
        </p:nvPicPr>
        <p:blipFill>
          <a:blip r:embed="rId14">
            <a:extLst/>
          </a:blip>
          <a:srcRect l="0" t="19277" r="0" b="0"/>
          <a:stretch>
            <a:fillRect/>
          </a:stretch>
        </p:blipFill>
        <p:spPr>
          <a:xfrm>
            <a:off x="20943222" y="1341103"/>
            <a:ext cx="1079501" cy="850901"/>
          </a:xfrm>
          <a:prstGeom prst="rect">
            <a:avLst/>
          </a:prstGeom>
          <a:ln w="12700">
            <a:miter lim="400000"/>
          </a:ln>
        </p:spPr>
      </p:pic>
      <p:pic>
        <p:nvPicPr>
          <p:cNvPr id="499" name="pasted-movie.png" descr="pasted-movie.png"/>
          <p:cNvPicPr>
            <a:picLocks noChangeAspect="1"/>
          </p:cNvPicPr>
          <p:nvPr/>
        </p:nvPicPr>
        <p:blipFill>
          <a:blip r:embed="rId15">
            <a:extLst/>
          </a:blip>
          <a:stretch>
            <a:fillRect/>
          </a:stretch>
        </p:blipFill>
        <p:spPr>
          <a:xfrm rot="21597296">
            <a:off x="23398729" y="-649134"/>
            <a:ext cx="1270001" cy="1270001"/>
          </a:xfrm>
          <a:prstGeom prst="rect">
            <a:avLst/>
          </a:prstGeom>
          <a:ln w="12700">
            <a:miter lim="400000"/>
          </a:ln>
        </p:spPr>
      </p:pic>
      <p:sp>
        <p:nvSpPr>
          <p:cNvPr id="500" name="metaqbxxUerdq28cj1RbAWkYQm3ybzjb6a8bt518x1s"/>
          <p:cNvSpPr txBox="1"/>
          <p:nvPr/>
        </p:nvSpPr>
        <p:spPr>
          <a:xfrm>
            <a:off x="18518936" y="2724883"/>
            <a:ext cx="5670545"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1600">
                <a:latin typeface="Andale Mono"/>
                <a:ea typeface="Andale Mono"/>
                <a:cs typeface="Andale Mono"/>
                <a:sym typeface="Andale Mono"/>
              </a:defRPr>
            </a:lvl1pPr>
          </a:lstStyle>
          <a:p>
            <a:pPr/>
            <a:r>
              <a:t>metaqbxxUerdq28cj1RbAWkYQm3ybzjb6a8bt518x1s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4"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505"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506"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507"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508" name="FFUDX4QEzQ6fwn32BY26zn.png" descr="FFUDX4QEzQ6fwn32BY26zn.png"/>
          <p:cNvPicPr>
            <a:picLocks noChangeAspect="1"/>
          </p:cNvPicPr>
          <p:nvPr/>
        </p:nvPicPr>
        <p:blipFill>
          <a:blip r:embed="rId7">
            <a:extLst/>
          </a:blip>
          <a:stretch>
            <a:fillRect/>
          </a:stretch>
        </p:blipFill>
        <p:spPr>
          <a:xfrm>
            <a:off x="8885525" y="4769906"/>
            <a:ext cx="4517713" cy="2672981"/>
          </a:xfrm>
          <a:prstGeom prst="rect">
            <a:avLst/>
          </a:prstGeom>
          <a:ln w="12700">
            <a:miter lim="400000"/>
          </a:ln>
        </p:spPr>
      </p:pic>
      <p:pic>
        <p:nvPicPr>
          <p:cNvPr id="509" name="2NgSTVF4gCWS4uos9wFo8T.png" descr="2NgSTVF4gCWS4uos9wFo8T.png"/>
          <p:cNvPicPr>
            <a:picLocks noChangeAspect="1"/>
          </p:cNvPicPr>
          <p:nvPr/>
        </p:nvPicPr>
        <p:blipFill>
          <a:blip r:embed="rId8">
            <a:extLst/>
          </a:blip>
          <a:stretch>
            <a:fillRect/>
          </a:stretch>
        </p:blipFill>
        <p:spPr>
          <a:xfrm>
            <a:off x="13804779" y="7064381"/>
            <a:ext cx="4692707" cy="2756966"/>
          </a:xfrm>
          <a:prstGeom prst="rect">
            <a:avLst/>
          </a:prstGeom>
          <a:ln w="12700">
            <a:miter lim="400000"/>
          </a:ln>
        </p:spPr>
      </p:pic>
      <p:pic>
        <p:nvPicPr>
          <p:cNvPr id="510" name="EfyLYxieoQ8Sqx52MyXgu5.png" descr="EfyLYxieoQ8Sqx52MyXgu5.png"/>
          <p:cNvPicPr>
            <a:picLocks noChangeAspect="1"/>
          </p:cNvPicPr>
          <p:nvPr/>
        </p:nvPicPr>
        <p:blipFill>
          <a:blip r:embed="rId9">
            <a:extLst/>
          </a:blip>
          <a:stretch>
            <a:fillRect/>
          </a:stretch>
        </p:blipFill>
        <p:spPr>
          <a:xfrm>
            <a:off x="4604206" y="2205832"/>
            <a:ext cx="3948189" cy="2238344"/>
          </a:xfrm>
          <a:prstGeom prst="rect">
            <a:avLst/>
          </a:prstGeom>
          <a:ln w="12700">
            <a:miter lim="400000"/>
          </a:ln>
        </p:spPr>
      </p:pic>
      <p:pic>
        <p:nvPicPr>
          <p:cNvPr id="511" name="Mu5pgap2FS1j6Vuzmgj57A.png" descr="Mu5pgap2FS1j6Vuzmgj57A.png"/>
          <p:cNvPicPr>
            <a:picLocks noChangeAspect="1"/>
          </p:cNvPicPr>
          <p:nvPr/>
        </p:nvPicPr>
        <p:blipFill>
          <a:blip r:embed="rId10">
            <a:extLst/>
          </a:blip>
          <a:stretch>
            <a:fillRect/>
          </a:stretch>
        </p:blipFill>
        <p:spPr>
          <a:xfrm>
            <a:off x="2252198" y="135958"/>
            <a:ext cx="3400991" cy="1928122"/>
          </a:xfrm>
          <a:prstGeom prst="rect">
            <a:avLst/>
          </a:prstGeom>
          <a:ln w="12700">
            <a:miter lim="400000"/>
          </a:ln>
        </p:spPr>
      </p:pic>
      <p:sp>
        <p:nvSpPr>
          <p:cNvPr id="512" name="Alice will send Bob 10 SOL"/>
          <p:cNvSpPr txBox="1"/>
          <p:nvPr/>
        </p:nvSpPr>
        <p:spPr>
          <a:xfrm>
            <a:off x="5659431" y="1005289"/>
            <a:ext cx="564367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Alice will send Bob 10 SOL</a:t>
            </a:r>
          </a:p>
        </p:txBody>
      </p:sp>
      <p:sp>
        <p:nvSpPr>
          <p:cNvPr id="513" name="And say thanks!"/>
          <p:cNvSpPr txBox="1"/>
          <p:nvPr/>
        </p:nvSpPr>
        <p:spPr>
          <a:xfrm>
            <a:off x="8546344" y="3312355"/>
            <a:ext cx="337505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And say thanks!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7"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518"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519"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520"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521" name="FFUDX4QEzQ6fwn32BY26zn.png" descr="FFUDX4QEzQ6fwn32BY26zn.png"/>
          <p:cNvPicPr>
            <a:picLocks noChangeAspect="1"/>
          </p:cNvPicPr>
          <p:nvPr/>
        </p:nvPicPr>
        <p:blipFill>
          <a:blip r:embed="rId7">
            <a:extLst/>
          </a:blip>
          <a:stretch>
            <a:fillRect/>
          </a:stretch>
        </p:blipFill>
        <p:spPr>
          <a:xfrm>
            <a:off x="8885525" y="4769906"/>
            <a:ext cx="4517713" cy="2672981"/>
          </a:xfrm>
          <a:prstGeom prst="rect">
            <a:avLst/>
          </a:prstGeom>
          <a:ln w="12700">
            <a:miter lim="400000"/>
          </a:ln>
        </p:spPr>
      </p:pic>
      <p:pic>
        <p:nvPicPr>
          <p:cNvPr id="522" name="2NgSTVF4gCWS4uos9wFo8T.png" descr="2NgSTVF4gCWS4uos9wFo8T.png"/>
          <p:cNvPicPr>
            <a:picLocks noChangeAspect="1"/>
          </p:cNvPicPr>
          <p:nvPr/>
        </p:nvPicPr>
        <p:blipFill>
          <a:blip r:embed="rId8">
            <a:extLst/>
          </a:blip>
          <a:stretch>
            <a:fillRect/>
          </a:stretch>
        </p:blipFill>
        <p:spPr>
          <a:xfrm>
            <a:off x="13804779" y="7064381"/>
            <a:ext cx="4692707" cy="2756966"/>
          </a:xfrm>
          <a:prstGeom prst="rect">
            <a:avLst/>
          </a:prstGeom>
          <a:ln w="12700">
            <a:miter lim="400000"/>
          </a:ln>
        </p:spPr>
      </p:pic>
      <p:pic>
        <p:nvPicPr>
          <p:cNvPr id="523" name="EfyLYxieoQ8Sqx52MyXgu5.png" descr="EfyLYxieoQ8Sqx52MyXgu5.png"/>
          <p:cNvPicPr>
            <a:picLocks noChangeAspect="1"/>
          </p:cNvPicPr>
          <p:nvPr/>
        </p:nvPicPr>
        <p:blipFill>
          <a:blip r:embed="rId9">
            <a:extLst/>
          </a:blip>
          <a:stretch>
            <a:fillRect/>
          </a:stretch>
        </p:blipFill>
        <p:spPr>
          <a:xfrm>
            <a:off x="4604206" y="2205832"/>
            <a:ext cx="3948189" cy="2238344"/>
          </a:xfrm>
          <a:prstGeom prst="rect">
            <a:avLst/>
          </a:prstGeom>
          <a:ln w="12700">
            <a:miter lim="400000"/>
          </a:ln>
        </p:spPr>
      </p:pic>
      <p:pic>
        <p:nvPicPr>
          <p:cNvPr id="524" name="Mu5pgap2FS1j6Vuzmgj57A.png" descr="Mu5pgap2FS1j6Vuzmgj57A.png"/>
          <p:cNvPicPr>
            <a:picLocks noChangeAspect="1"/>
          </p:cNvPicPr>
          <p:nvPr/>
        </p:nvPicPr>
        <p:blipFill>
          <a:blip r:embed="rId10">
            <a:extLst/>
          </a:blip>
          <a:stretch>
            <a:fillRect/>
          </a:stretch>
        </p:blipFill>
        <p:spPr>
          <a:xfrm>
            <a:off x="2252198" y="135958"/>
            <a:ext cx="3400991" cy="1928122"/>
          </a:xfrm>
          <a:prstGeom prst="rect">
            <a:avLst/>
          </a:prstGeom>
          <a:ln w="12700">
            <a:miter lim="400000"/>
          </a:ln>
        </p:spPr>
      </p:pic>
      <p:sp>
        <p:nvSpPr>
          <p:cNvPr id="525" name="ALICE SENDS BOB 10 SOL,…"/>
          <p:cNvSpPr txBox="1"/>
          <p:nvPr/>
        </p:nvSpPr>
        <p:spPr>
          <a:xfrm>
            <a:off x="9420713" y="2734505"/>
            <a:ext cx="5932171" cy="1180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ALICE SENDS BOB 10 SOL,</a:t>
            </a:r>
          </a:p>
          <a:p>
            <a:pPr>
              <a:defRPr sz="3600"/>
            </a:pPr>
            <a:r>
              <a:t>SAYS THANKS</a:t>
            </a:r>
          </a:p>
        </p:txBody>
      </p:sp>
      <p:sp>
        <p:nvSpPr>
          <p:cNvPr id="526" name="Rectangle"/>
          <p:cNvSpPr/>
          <p:nvPr/>
        </p:nvSpPr>
        <p:spPr>
          <a:xfrm>
            <a:off x="-1300063" y="-967170"/>
            <a:ext cx="37763848" cy="19494700"/>
          </a:xfrm>
          <a:prstGeom prst="rect">
            <a:avLst/>
          </a:prstGeom>
          <a:solidFill>
            <a:srgbClr val="000000">
              <a:alpha val="89136"/>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527" name="Screenshot 2023-10-28 at 22.58.52.png" descr="Screenshot 2023-10-28 at 22.58.52.png"/>
          <p:cNvPicPr>
            <a:picLocks noChangeAspect="1"/>
          </p:cNvPicPr>
          <p:nvPr/>
        </p:nvPicPr>
        <p:blipFill>
          <a:blip r:embed="rId11">
            <a:extLst/>
          </a:blip>
          <a:srcRect l="3544" t="3982" r="5295" b="2086"/>
          <a:stretch>
            <a:fillRect/>
          </a:stretch>
        </p:blipFill>
        <p:spPr>
          <a:xfrm>
            <a:off x="3797891" y="1752553"/>
            <a:ext cx="14080498" cy="11003361"/>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1301" y="0"/>
                </a:moveTo>
                <a:cubicBezTo>
                  <a:pt x="1286" y="0"/>
                  <a:pt x="1274" y="18"/>
                  <a:pt x="1253" y="56"/>
                </a:cubicBezTo>
                <a:cubicBezTo>
                  <a:pt x="1228" y="100"/>
                  <a:pt x="1165" y="136"/>
                  <a:pt x="1115" y="136"/>
                </a:cubicBezTo>
                <a:cubicBezTo>
                  <a:pt x="1064" y="136"/>
                  <a:pt x="1011" y="158"/>
                  <a:pt x="998" y="185"/>
                </a:cubicBezTo>
                <a:cubicBezTo>
                  <a:pt x="981" y="221"/>
                  <a:pt x="964" y="221"/>
                  <a:pt x="936" y="185"/>
                </a:cubicBezTo>
                <a:cubicBezTo>
                  <a:pt x="914" y="158"/>
                  <a:pt x="858" y="136"/>
                  <a:pt x="809" y="136"/>
                </a:cubicBezTo>
                <a:cubicBezTo>
                  <a:pt x="760" y="136"/>
                  <a:pt x="692" y="103"/>
                  <a:pt x="657" y="62"/>
                </a:cubicBezTo>
                <a:cubicBezTo>
                  <a:pt x="623" y="22"/>
                  <a:pt x="577" y="3"/>
                  <a:pt x="556" y="19"/>
                </a:cubicBezTo>
                <a:cubicBezTo>
                  <a:pt x="514" y="53"/>
                  <a:pt x="503" y="558"/>
                  <a:pt x="544" y="610"/>
                </a:cubicBezTo>
                <a:cubicBezTo>
                  <a:pt x="558" y="628"/>
                  <a:pt x="618" y="637"/>
                  <a:pt x="677" y="629"/>
                </a:cubicBezTo>
                <a:cubicBezTo>
                  <a:pt x="768" y="618"/>
                  <a:pt x="789" y="593"/>
                  <a:pt x="801" y="478"/>
                </a:cubicBezTo>
                <a:lnTo>
                  <a:pt x="816" y="341"/>
                </a:lnTo>
                <a:lnTo>
                  <a:pt x="836" y="476"/>
                </a:lnTo>
                <a:cubicBezTo>
                  <a:pt x="856" y="600"/>
                  <a:pt x="872" y="613"/>
                  <a:pt x="1025" y="626"/>
                </a:cubicBezTo>
                <a:cubicBezTo>
                  <a:pt x="1117" y="633"/>
                  <a:pt x="1203" y="618"/>
                  <a:pt x="1216" y="591"/>
                </a:cubicBezTo>
                <a:cubicBezTo>
                  <a:pt x="1232" y="558"/>
                  <a:pt x="1254" y="558"/>
                  <a:pt x="1287" y="594"/>
                </a:cubicBezTo>
                <a:cubicBezTo>
                  <a:pt x="1314" y="622"/>
                  <a:pt x="1381" y="638"/>
                  <a:pt x="1436" y="630"/>
                </a:cubicBezTo>
                <a:cubicBezTo>
                  <a:pt x="1515" y="619"/>
                  <a:pt x="1541" y="586"/>
                  <a:pt x="1559" y="478"/>
                </a:cubicBezTo>
                <a:cubicBezTo>
                  <a:pt x="1575" y="383"/>
                  <a:pt x="1583" y="371"/>
                  <a:pt x="1586" y="439"/>
                </a:cubicBezTo>
                <a:cubicBezTo>
                  <a:pt x="1588" y="492"/>
                  <a:pt x="1610" y="558"/>
                  <a:pt x="1636" y="584"/>
                </a:cubicBezTo>
                <a:cubicBezTo>
                  <a:pt x="1693" y="645"/>
                  <a:pt x="2153" y="648"/>
                  <a:pt x="2182" y="587"/>
                </a:cubicBezTo>
                <a:cubicBezTo>
                  <a:pt x="2196" y="558"/>
                  <a:pt x="2218" y="558"/>
                  <a:pt x="2245" y="587"/>
                </a:cubicBezTo>
                <a:cubicBezTo>
                  <a:pt x="2300" y="645"/>
                  <a:pt x="2703" y="641"/>
                  <a:pt x="2760" y="582"/>
                </a:cubicBezTo>
                <a:cubicBezTo>
                  <a:pt x="2791" y="550"/>
                  <a:pt x="2805" y="552"/>
                  <a:pt x="2805" y="587"/>
                </a:cubicBezTo>
                <a:cubicBezTo>
                  <a:pt x="2805" y="616"/>
                  <a:pt x="2821" y="638"/>
                  <a:pt x="2841" y="638"/>
                </a:cubicBezTo>
                <a:cubicBezTo>
                  <a:pt x="2860" y="638"/>
                  <a:pt x="2876" y="588"/>
                  <a:pt x="2876" y="527"/>
                </a:cubicBezTo>
                <a:cubicBezTo>
                  <a:pt x="2876" y="368"/>
                  <a:pt x="2940" y="337"/>
                  <a:pt x="2954" y="489"/>
                </a:cubicBezTo>
                <a:cubicBezTo>
                  <a:pt x="2964" y="604"/>
                  <a:pt x="2980" y="617"/>
                  <a:pt x="3123" y="627"/>
                </a:cubicBezTo>
                <a:cubicBezTo>
                  <a:pt x="3209" y="633"/>
                  <a:pt x="3302" y="615"/>
                  <a:pt x="3328" y="587"/>
                </a:cubicBezTo>
                <a:cubicBezTo>
                  <a:pt x="3380" y="532"/>
                  <a:pt x="3384" y="284"/>
                  <a:pt x="3334" y="199"/>
                </a:cubicBezTo>
                <a:cubicBezTo>
                  <a:pt x="3294" y="131"/>
                  <a:pt x="2805" y="123"/>
                  <a:pt x="2805" y="190"/>
                </a:cubicBezTo>
                <a:cubicBezTo>
                  <a:pt x="2805" y="221"/>
                  <a:pt x="2785" y="218"/>
                  <a:pt x="2751" y="182"/>
                </a:cubicBezTo>
                <a:cubicBezTo>
                  <a:pt x="2722" y="150"/>
                  <a:pt x="2659" y="135"/>
                  <a:pt x="2611" y="146"/>
                </a:cubicBezTo>
                <a:cubicBezTo>
                  <a:pt x="2549" y="162"/>
                  <a:pt x="2520" y="144"/>
                  <a:pt x="2508" y="85"/>
                </a:cubicBezTo>
                <a:cubicBezTo>
                  <a:pt x="2495" y="22"/>
                  <a:pt x="2460" y="6"/>
                  <a:pt x="2358" y="14"/>
                </a:cubicBezTo>
                <a:cubicBezTo>
                  <a:pt x="2285" y="20"/>
                  <a:pt x="2207" y="55"/>
                  <a:pt x="2185" y="92"/>
                </a:cubicBezTo>
                <a:cubicBezTo>
                  <a:pt x="2158" y="135"/>
                  <a:pt x="2087" y="156"/>
                  <a:pt x="1982" y="152"/>
                </a:cubicBezTo>
                <a:cubicBezTo>
                  <a:pt x="1894" y="148"/>
                  <a:pt x="1800" y="168"/>
                  <a:pt x="1772" y="197"/>
                </a:cubicBezTo>
                <a:cubicBezTo>
                  <a:pt x="1733" y="237"/>
                  <a:pt x="1718" y="236"/>
                  <a:pt x="1706" y="192"/>
                </a:cubicBezTo>
                <a:cubicBezTo>
                  <a:pt x="1698" y="161"/>
                  <a:pt x="1634" y="136"/>
                  <a:pt x="1563" y="136"/>
                </a:cubicBezTo>
                <a:cubicBezTo>
                  <a:pt x="1492" y="136"/>
                  <a:pt x="1405" y="100"/>
                  <a:pt x="1367" y="56"/>
                </a:cubicBezTo>
                <a:cubicBezTo>
                  <a:pt x="1334" y="18"/>
                  <a:pt x="1316" y="0"/>
                  <a:pt x="1301" y="0"/>
                </a:cubicBezTo>
                <a:close/>
                <a:moveTo>
                  <a:pt x="10808" y="1599"/>
                </a:moveTo>
                <a:cubicBezTo>
                  <a:pt x="3989" y="1599"/>
                  <a:pt x="515" y="1614"/>
                  <a:pt x="500" y="1645"/>
                </a:cubicBezTo>
                <a:cubicBezTo>
                  <a:pt x="486" y="1675"/>
                  <a:pt x="3931" y="1690"/>
                  <a:pt x="10808" y="1690"/>
                </a:cubicBezTo>
                <a:cubicBezTo>
                  <a:pt x="17686" y="1690"/>
                  <a:pt x="21131" y="1675"/>
                  <a:pt x="21117" y="1645"/>
                </a:cubicBezTo>
                <a:cubicBezTo>
                  <a:pt x="21102" y="1614"/>
                  <a:pt x="17627" y="1599"/>
                  <a:pt x="10808" y="1599"/>
                </a:cubicBezTo>
                <a:close/>
                <a:moveTo>
                  <a:pt x="10818" y="2925"/>
                </a:moveTo>
                <a:cubicBezTo>
                  <a:pt x="1073" y="2925"/>
                  <a:pt x="287" y="2930"/>
                  <a:pt x="226" y="3000"/>
                </a:cubicBezTo>
                <a:cubicBezTo>
                  <a:pt x="179" y="3056"/>
                  <a:pt x="161" y="3142"/>
                  <a:pt x="161" y="3322"/>
                </a:cubicBezTo>
                <a:cubicBezTo>
                  <a:pt x="161" y="3462"/>
                  <a:pt x="126" y="3690"/>
                  <a:pt x="80" y="3852"/>
                </a:cubicBezTo>
                <a:lnTo>
                  <a:pt x="0" y="4136"/>
                </a:lnTo>
                <a:lnTo>
                  <a:pt x="0" y="4862"/>
                </a:lnTo>
                <a:cubicBezTo>
                  <a:pt x="16" y="4163"/>
                  <a:pt x="47" y="3951"/>
                  <a:pt x="103" y="3785"/>
                </a:cubicBezTo>
                <a:cubicBezTo>
                  <a:pt x="148" y="3652"/>
                  <a:pt x="155" y="4228"/>
                  <a:pt x="157" y="8523"/>
                </a:cubicBezTo>
                <a:cubicBezTo>
                  <a:pt x="160" y="13385"/>
                  <a:pt x="160" y="13413"/>
                  <a:pt x="233" y="13506"/>
                </a:cubicBezTo>
                <a:lnTo>
                  <a:pt x="306" y="13599"/>
                </a:lnTo>
                <a:lnTo>
                  <a:pt x="10805" y="13599"/>
                </a:lnTo>
                <a:cubicBezTo>
                  <a:pt x="21081" y="13599"/>
                  <a:pt x="21308" y="13598"/>
                  <a:pt x="21381" y="13512"/>
                </a:cubicBezTo>
                <a:lnTo>
                  <a:pt x="21456" y="13425"/>
                </a:lnTo>
                <a:lnTo>
                  <a:pt x="21458" y="8529"/>
                </a:lnTo>
                <a:cubicBezTo>
                  <a:pt x="21459" y="4154"/>
                  <a:pt x="21462" y="3693"/>
                  <a:pt x="21511" y="3779"/>
                </a:cubicBezTo>
                <a:cubicBezTo>
                  <a:pt x="21480" y="3640"/>
                  <a:pt x="21456" y="3467"/>
                  <a:pt x="21456" y="3359"/>
                </a:cubicBezTo>
                <a:cubicBezTo>
                  <a:pt x="21456" y="3224"/>
                  <a:pt x="21433" y="3085"/>
                  <a:pt x="21401" y="3026"/>
                </a:cubicBezTo>
                <a:lnTo>
                  <a:pt x="21346" y="2925"/>
                </a:lnTo>
                <a:lnTo>
                  <a:pt x="10818" y="2925"/>
                </a:lnTo>
                <a:close/>
                <a:moveTo>
                  <a:pt x="21545" y="3922"/>
                </a:moveTo>
                <a:cubicBezTo>
                  <a:pt x="21577" y="4205"/>
                  <a:pt x="21582" y="5085"/>
                  <a:pt x="21582" y="8730"/>
                </a:cubicBezTo>
                <a:lnTo>
                  <a:pt x="21582" y="13508"/>
                </a:lnTo>
                <a:lnTo>
                  <a:pt x="21591" y="8812"/>
                </a:lnTo>
                <a:cubicBezTo>
                  <a:pt x="21600" y="4606"/>
                  <a:pt x="21598" y="4163"/>
                  <a:pt x="21545" y="3922"/>
                </a:cubicBezTo>
                <a:close/>
                <a:moveTo>
                  <a:pt x="127" y="13738"/>
                </a:moveTo>
                <a:cubicBezTo>
                  <a:pt x="144" y="13773"/>
                  <a:pt x="162" y="13804"/>
                  <a:pt x="184" y="13840"/>
                </a:cubicBezTo>
                <a:cubicBezTo>
                  <a:pt x="213" y="13890"/>
                  <a:pt x="241" y="13931"/>
                  <a:pt x="269" y="13967"/>
                </a:cubicBezTo>
                <a:cubicBezTo>
                  <a:pt x="241" y="13931"/>
                  <a:pt x="213" y="13890"/>
                  <a:pt x="184" y="13840"/>
                </a:cubicBezTo>
                <a:cubicBezTo>
                  <a:pt x="163" y="13804"/>
                  <a:pt x="144" y="13772"/>
                  <a:pt x="127" y="13738"/>
                </a:cubicBezTo>
                <a:close/>
                <a:moveTo>
                  <a:pt x="10802" y="14491"/>
                </a:moveTo>
                <a:cubicBezTo>
                  <a:pt x="351" y="14491"/>
                  <a:pt x="303" y="14491"/>
                  <a:pt x="232" y="14582"/>
                </a:cubicBezTo>
                <a:cubicBezTo>
                  <a:pt x="179" y="14649"/>
                  <a:pt x="161" y="14735"/>
                  <a:pt x="161" y="14904"/>
                </a:cubicBezTo>
                <a:cubicBezTo>
                  <a:pt x="161" y="15030"/>
                  <a:pt x="125" y="15262"/>
                  <a:pt x="80" y="15418"/>
                </a:cubicBezTo>
                <a:cubicBezTo>
                  <a:pt x="40" y="15561"/>
                  <a:pt x="20" y="15640"/>
                  <a:pt x="10" y="16032"/>
                </a:cubicBezTo>
                <a:cubicBezTo>
                  <a:pt x="27" y="15674"/>
                  <a:pt x="56" y="15488"/>
                  <a:pt x="102" y="15351"/>
                </a:cubicBezTo>
                <a:cubicBezTo>
                  <a:pt x="147" y="15217"/>
                  <a:pt x="154" y="15566"/>
                  <a:pt x="157" y="18307"/>
                </a:cubicBezTo>
                <a:cubicBezTo>
                  <a:pt x="160" y="21369"/>
                  <a:pt x="161" y="21415"/>
                  <a:pt x="233" y="21507"/>
                </a:cubicBezTo>
                <a:lnTo>
                  <a:pt x="306" y="21600"/>
                </a:lnTo>
                <a:lnTo>
                  <a:pt x="10805" y="21600"/>
                </a:lnTo>
                <a:cubicBezTo>
                  <a:pt x="21081" y="21600"/>
                  <a:pt x="21308" y="21598"/>
                  <a:pt x="21381" y="21513"/>
                </a:cubicBezTo>
                <a:cubicBezTo>
                  <a:pt x="21456" y="21426"/>
                  <a:pt x="21456" y="21418"/>
                  <a:pt x="21458" y="18336"/>
                </a:cubicBezTo>
                <a:cubicBezTo>
                  <a:pt x="21459" y="15397"/>
                  <a:pt x="21462" y="15252"/>
                  <a:pt x="21520" y="15382"/>
                </a:cubicBezTo>
                <a:cubicBezTo>
                  <a:pt x="21521" y="15383"/>
                  <a:pt x="21521" y="15384"/>
                  <a:pt x="21521" y="15384"/>
                </a:cubicBezTo>
                <a:cubicBezTo>
                  <a:pt x="21496" y="15261"/>
                  <a:pt x="21470" y="15099"/>
                  <a:pt x="21461" y="14955"/>
                </a:cubicBezTo>
                <a:cubicBezTo>
                  <a:pt x="21443" y="14698"/>
                  <a:pt x="21422" y="14605"/>
                  <a:pt x="21369" y="14556"/>
                </a:cubicBezTo>
                <a:cubicBezTo>
                  <a:pt x="21309" y="14500"/>
                  <a:pt x="19801" y="14491"/>
                  <a:pt x="10802" y="14491"/>
                </a:cubicBezTo>
                <a:close/>
                <a:moveTo>
                  <a:pt x="21554" y="15539"/>
                </a:moveTo>
                <a:cubicBezTo>
                  <a:pt x="21579" y="15795"/>
                  <a:pt x="21582" y="16458"/>
                  <a:pt x="21582" y="18514"/>
                </a:cubicBezTo>
                <a:cubicBezTo>
                  <a:pt x="21582" y="20640"/>
                  <a:pt x="21579" y="21265"/>
                  <a:pt x="21552" y="21510"/>
                </a:cubicBezTo>
                <a:cubicBezTo>
                  <a:pt x="21580" y="21267"/>
                  <a:pt x="21584" y="20651"/>
                  <a:pt x="21591" y="18598"/>
                </a:cubicBezTo>
                <a:cubicBezTo>
                  <a:pt x="21600" y="16190"/>
                  <a:pt x="21596" y="15736"/>
                  <a:pt x="21554" y="15539"/>
                </a:cubicBezTo>
                <a:close/>
                <a:moveTo>
                  <a:pt x="10" y="20727"/>
                </a:moveTo>
                <a:cubicBezTo>
                  <a:pt x="11" y="20763"/>
                  <a:pt x="12" y="20806"/>
                  <a:pt x="13" y="20839"/>
                </a:cubicBezTo>
                <a:cubicBezTo>
                  <a:pt x="12" y="20805"/>
                  <a:pt x="11" y="20764"/>
                  <a:pt x="10" y="20727"/>
                </a:cubicBezTo>
                <a:close/>
                <a:moveTo>
                  <a:pt x="23" y="21067"/>
                </a:moveTo>
                <a:cubicBezTo>
                  <a:pt x="25" y="21123"/>
                  <a:pt x="27" y="21186"/>
                  <a:pt x="30" y="21232"/>
                </a:cubicBezTo>
                <a:cubicBezTo>
                  <a:pt x="27" y="21186"/>
                  <a:pt x="25" y="21123"/>
                  <a:pt x="23" y="21067"/>
                </a:cubicBezTo>
                <a:close/>
                <a:moveTo>
                  <a:pt x="48" y="21407"/>
                </a:moveTo>
                <a:cubicBezTo>
                  <a:pt x="51" y="21430"/>
                  <a:pt x="53" y="21460"/>
                  <a:pt x="56" y="21481"/>
                </a:cubicBezTo>
                <a:cubicBezTo>
                  <a:pt x="53" y="21460"/>
                  <a:pt x="51" y="21430"/>
                  <a:pt x="48" y="21407"/>
                </a:cubicBezTo>
                <a:close/>
              </a:path>
            </a:pathLst>
          </a:custGeom>
          <a:ln w="12700">
            <a:miter lim="400000"/>
          </a:ln>
        </p:spPr>
      </p:pic>
      <p:sp>
        <p:nvSpPr>
          <p:cNvPr id="528" name="SOLANA EXPLORER"/>
          <p:cNvSpPr txBox="1"/>
          <p:nvPr/>
        </p:nvSpPr>
        <p:spPr>
          <a:xfrm>
            <a:off x="9844601" y="-67484"/>
            <a:ext cx="4424326"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SOLANA EXPLORER</a:t>
            </a:r>
          </a:p>
        </p:txBody>
      </p:sp>
      <p:sp>
        <p:nvSpPr>
          <p:cNvPr id="529" name="And say thanks!"/>
          <p:cNvSpPr txBox="1"/>
          <p:nvPr/>
        </p:nvSpPr>
        <p:spPr>
          <a:xfrm>
            <a:off x="18270159" y="10461881"/>
            <a:ext cx="337505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And say thanks!</a:t>
            </a:r>
          </a:p>
        </p:txBody>
      </p:sp>
      <p:sp>
        <p:nvSpPr>
          <p:cNvPr id="530" name="Alice will send Bob 10 SOL"/>
          <p:cNvSpPr txBox="1"/>
          <p:nvPr/>
        </p:nvSpPr>
        <p:spPr>
          <a:xfrm>
            <a:off x="18182735" y="6061282"/>
            <a:ext cx="564367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Alice will send Bob 10 SOL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4" name="Image" descr="Image"/>
          <p:cNvPicPr>
            <a:picLocks noChangeAspect="1"/>
          </p:cNvPicPr>
          <p:nvPr/>
        </p:nvPicPr>
        <p:blipFill>
          <a:blip r:embed="rId3">
            <a:extLst/>
          </a:blip>
          <a:stretch>
            <a:fillRect/>
          </a:stretch>
        </p:blipFill>
        <p:spPr>
          <a:xfrm>
            <a:off x="-6663562" y="7811277"/>
            <a:ext cx="26831631" cy="7777827"/>
          </a:xfrm>
          <a:prstGeom prst="rect">
            <a:avLst/>
          </a:prstGeom>
          <a:ln w="12700">
            <a:miter lim="400000"/>
          </a:ln>
        </p:spPr>
      </p:pic>
      <p:pic>
        <p:nvPicPr>
          <p:cNvPr id="535" name="Image" descr="Image"/>
          <p:cNvPicPr>
            <a:picLocks noChangeAspect="1"/>
          </p:cNvPicPr>
          <p:nvPr/>
        </p:nvPicPr>
        <p:blipFill>
          <a:blip r:embed="rId4">
            <a:alphaModFix amt="23253"/>
            <a:extLst/>
          </a:blip>
          <a:stretch>
            <a:fillRect/>
          </a:stretch>
        </p:blipFill>
        <p:spPr>
          <a:xfrm>
            <a:off x="-1377564" y="-1382476"/>
            <a:ext cx="12223082" cy="9984552"/>
          </a:xfrm>
          <a:prstGeom prst="rect">
            <a:avLst/>
          </a:prstGeom>
          <a:ln w="12700">
            <a:miter lim="400000"/>
          </a:ln>
        </p:spPr>
      </p:pic>
      <p:pic>
        <p:nvPicPr>
          <p:cNvPr id="536" name="Image" descr="Image"/>
          <p:cNvPicPr>
            <a:picLocks noChangeAspect="1"/>
          </p:cNvPicPr>
          <p:nvPr/>
        </p:nvPicPr>
        <p:blipFill>
          <a:blip r:embed="rId5">
            <a:extLst/>
          </a:blip>
          <a:stretch>
            <a:fillRect/>
          </a:stretch>
        </p:blipFill>
        <p:spPr>
          <a:xfrm>
            <a:off x="8026662" y="-4294505"/>
            <a:ext cx="16952154" cy="17420990"/>
          </a:xfrm>
          <a:prstGeom prst="rect">
            <a:avLst/>
          </a:prstGeom>
          <a:ln w="12700">
            <a:miter lim="400000"/>
          </a:ln>
        </p:spPr>
      </p:pic>
      <p:pic>
        <p:nvPicPr>
          <p:cNvPr id="537"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538" name="6921AR3gf3Xz7abdDmxh9V.png" descr="6921AR3gf3Xz7abdDmxh9V.png"/>
          <p:cNvPicPr>
            <a:picLocks noChangeAspect="1"/>
          </p:cNvPicPr>
          <p:nvPr/>
        </p:nvPicPr>
        <p:blipFill>
          <a:blip r:embed="rId7">
            <a:extLst/>
          </a:blip>
          <a:stretch>
            <a:fillRect/>
          </a:stretch>
        </p:blipFill>
        <p:spPr>
          <a:xfrm>
            <a:off x="13226515" y="6781934"/>
            <a:ext cx="7660307" cy="4500431"/>
          </a:xfrm>
          <a:prstGeom prst="rect">
            <a:avLst/>
          </a:prstGeom>
          <a:ln w="12700">
            <a:miter lim="400000"/>
          </a:ln>
        </p:spPr>
      </p:pic>
      <p:pic>
        <p:nvPicPr>
          <p:cNvPr id="539" name="NHkKUFZcfuWsSAqnXbEsMM.png" descr="NHkKUFZcfuWsSAqnXbEsMM.png"/>
          <p:cNvPicPr>
            <a:picLocks noChangeAspect="1"/>
          </p:cNvPicPr>
          <p:nvPr/>
        </p:nvPicPr>
        <p:blipFill>
          <a:blip r:embed="rId8">
            <a:extLst/>
          </a:blip>
          <a:stretch>
            <a:fillRect/>
          </a:stretch>
        </p:blipFill>
        <p:spPr>
          <a:xfrm>
            <a:off x="4031453" y="1484465"/>
            <a:ext cx="7339286" cy="4250670"/>
          </a:xfrm>
          <a:prstGeom prst="rect">
            <a:avLst/>
          </a:prstGeom>
          <a:ln w="12700">
            <a:miter lim="400000"/>
          </a:ln>
        </p:spPr>
      </p:pic>
      <p:pic>
        <p:nvPicPr>
          <p:cNvPr id="540" name="pasted-movie.png" descr="pasted-movie.png"/>
          <p:cNvPicPr>
            <a:picLocks noChangeAspect="1"/>
          </p:cNvPicPr>
          <p:nvPr/>
        </p:nvPicPr>
        <p:blipFill>
          <a:blip r:embed="rId9">
            <a:extLst/>
          </a:blip>
          <a:stretch>
            <a:fillRect/>
          </a:stretch>
        </p:blipFill>
        <p:spPr>
          <a:xfrm rot="427396">
            <a:off x="-10354289" y="4327734"/>
            <a:ext cx="8688221" cy="15659608"/>
          </a:xfrm>
          <a:prstGeom prst="rect">
            <a:avLst/>
          </a:prstGeom>
          <a:ln w="12700">
            <a:miter lim="400000"/>
          </a:ln>
        </p:spPr>
      </p:pic>
      <p:sp>
        <p:nvSpPr>
          <p:cNvPr id="541" name="The transaction completes -  10 SOL was transferred from Alice to Bob,  and &quot;Thanks!&quot; is written to the logs."/>
          <p:cNvSpPr txBox="1"/>
          <p:nvPr/>
        </p:nvSpPr>
        <p:spPr>
          <a:xfrm>
            <a:off x="2312841" y="7755716"/>
            <a:ext cx="8878825" cy="1727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The transaction completes - </a:t>
            </a:r>
            <a:br/>
            <a:r>
              <a:t>10 SOL was transferred from Alice to Bob, </a:t>
            </a:r>
            <a:br/>
            <a:r>
              <a:t>and "Thanks!" is written to the logs.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183" name="pasted-movie.png" descr="pasted-movie.png"/>
          <p:cNvPicPr>
            <a:picLocks noChangeAspect="1"/>
          </p:cNvPicPr>
          <p:nvPr/>
        </p:nvPicPr>
        <p:blipFill>
          <a:blip r:embed="rId4">
            <a:extLst/>
          </a:blip>
          <a:stretch>
            <a:fillRect/>
          </a:stretch>
        </p:blipFill>
        <p:spPr>
          <a:xfrm rot="427396">
            <a:off x="-1819889" y="3149600"/>
            <a:ext cx="8688221" cy="15659607"/>
          </a:xfrm>
          <a:prstGeom prst="rect">
            <a:avLst/>
          </a:prstGeom>
          <a:ln w="12700">
            <a:miter lim="400000"/>
          </a:ln>
        </p:spPr>
      </p:pic>
      <p:pic>
        <p:nvPicPr>
          <p:cNvPr id="184" name="pasted-movie.png" descr="pasted-movie.png"/>
          <p:cNvPicPr>
            <a:picLocks noChangeAspect="1"/>
          </p:cNvPicPr>
          <p:nvPr/>
        </p:nvPicPr>
        <p:blipFill>
          <a:blip r:embed="rId5">
            <a:extLst/>
          </a:blip>
          <a:stretch>
            <a:fillRect/>
          </a:stretch>
        </p:blipFill>
        <p:spPr>
          <a:xfrm rot="21280554">
            <a:off x="17836818" y="-5003800"/>
            <a:ext cx="6953582" cy="13716000"/>
          </a:xfrm>
          <a:prstGeom prst="rect">
            <a:avLst/>
          </a:prstGeom>
          <a:ln w="12700">
            <a:miter lim="400000"/>
          </a:ln>
        </p:spPr>
      </p:pic>
      <p:sp>
        <p:nvSpPr>
          <p:cNvPr id="185" name="CRYPTO"/>
          <p:cNvSpPr txBox="1"/>
          <p:nvPr/>
        </p:nvSpPr>
        <p:spPr>
          <a:xfrm>
            <a:off x="6971004" y="5319302"/>
            <a:ext cx="10441992"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CRYPTO</a:t>
            </a:r>
          </a:p>
        </p:txBody>
      </p:sp>
      <p:pic>
        <p:nvPicPr>
          <p:cNvPr id="186" name="Image" descr="Image"/>
          <p:cNvPicPr>
            <a:picLocks noChangeAspect="1"/>
          </p:cNvPicPr>
          <p:nvPr/>
        </p:nvPicPr>
        <p:blipFill>
          <a:blip r:embed="rId6">
            <a:extLst/>
          </a:blip>
          <a:srcRect l="0" t="53081" r="0" b="0"/>
          <a:stretch>
            <a:fillRect/>
          </a:stretch>
        </p:blipFill>
        <p:spPr>
          <a:xfrm rot="1223069">
            <a:off x="12193696" y="17260617"/>
            <a:ext cx="20327171" cy="276457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546"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547"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548"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549"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550" name="TRANSACTIONS &amp; SENDING SOL"/>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TRANSACTIONS &amp; SENDING SOL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import &quot;dotenv/config&quot;;…"/>
          <p:cNvSpPr txBox="1"/>
          <p:nvPr/>
        </p:nvSpPr>
        <p:spPr>
          <a:xfrm>
            <a:off x="3672024" y="5059569"/>
            <a:ext cx="16936239" cy="8026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getKeypairFromEnvironment } </a:t>
            </a:r>
            <a:r>
              <a:rPr>
                <a:solidFill>
                  <a:srgbClr val="569CD6"/>
                </a:solidFill>
              </a:rPr>
              <a:t>from</a:t>
            </a:r>
            <a:r>
              <a:t> </a:t>
            </a:r>
            <a:r>
              <a:rPr>
                <a:solidFill>
                  <a:srgbClr val="CE9178"/>
                </a:solidFill>
              </a:rPr>
              <a:t>"@solana-developers/helpers"</a:t>
            </a:r>
            <a:r>
              <a:t>;</a:t>
            </a: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LAMPORTS_PER_SOL,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SystemProgram,</a:t>
            </a:r>
          </a:p>
          <a:p>
            <a:pPr algn="l" defTabSz="457200">
              <a:defRPr>
                <a:solidFill>
                  <a:srgbClr val="D4D4D4"/>
                </a:solidFill>
                <a:latin typeface="Menlo Regular"/>
                <a:ea typeface="Menlo Regular"/>
                <a:cs typeface="Menlo Regular"/>
                <a:sym typeface="Menlo Regular"/>
              </a:defRPr>
            </a:pPr>
            <a:r>
              <a:t>  Transaction,</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sendAndConfirmTransaction</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sender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Loaded our keypair securely, using an env file! Our public key is: </a:t>
            </a:r>
            <a:r>
              <a:rPr>
                <a:solidFill>
                  <a:srgbClr val="569CD6"/>
                </a:solidFill>
              </a:rPr>
              <a:t>${</a:t>
            </a:r>
            <a:r>
              <a:rPr>
                <a:solidFill>
                  <a:srgbClr val="D4D4D4"/>
                </a:solidFill>
              </a:rPr>
              <a:t>sender.publicKey.toBase58()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553" name="1. Load the keypair and connect to devnet (again!)"/>
          <p:cNvSpPr txBox="1"/>
          <p:nvPr/>
        </p:nvSpPr>
        <p:spPr>
          <a:xfrm>
            <a:off x="1682133" y="1543102"/>
            <a:ext cx="19665621"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Load the keypair and connect to devnet (again!)</a:t>
            </a:r>
          </a:p>
        </p:txBody>
      </p:sp>
      <p:sp>
        <p:nvSpPr>
          <p:cNvPr id="554" name="send-sol.ts"/>
          <p:cNvSpPr txBox="1"/>
          <p:nvPr/>
        </p:nvSpPr>
        <p:spPr>
          <a:xfrm>
            <a:off x="3167816" y="4309897"/>
            <a:ext cx="238384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send-sol.ts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 per previous slide ...…"/>
          <p:cNvSpPr txBox="1"/>
          <p:nvPr/>
        </p:nvSpPr>
        <p:spPr>
          <a:xfrm>
            <a:off x="3723881" y="3644008"/>
            <a:ext cx="16936238" cy="8432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t>... per previous slide ...</a:t>
            </a:r>
          </a:p>
          <a:p>
            <a:pPr algn="l" defTabSz="457200">
              <a:defRPr>
                <a:solidFill>
                  <a:srgbClr val="CE9178"/>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recipient = </a:t>
            </a:r>
            <a:r>
              <a:rPr>
                <a:solidFill>
                  <a:srgbClr val="569CD6"/>
                </a:solidFill>
              </a:rPr>
              <a:t>new</a:t>
            </a:r>
            <a:r>
              <a:rPr>
                <a:solidFill>
                  <a:srgbClr val="D4D4D4"/>
                </a:solidFill>
              </a:rPr>
              <a:t> PublicKey(SOMEONE_IN_CLASS);</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Attempting to send 0.01 SOL to </a:t>
            </a:r>
            <a:r>
              <a:rPr>
                <a:solidFill>
                  <a:srgbClr val="569CD6"/>
                </a:solidFill>
              </a:rPr>
              <a:t>${</a:t>
            </a:r>
            <a:r>
              <a:rPr>
                <a:solidFill>
                  <a:srgbClr val="D4D4D4"/>
                </a:solidFill>
              </a:rPr>
              <a:t>recipient.toBase58()</a:t>
            </a:r>
            <a:r>
              <a:rPr>
                <a:solidFill>
                  <a:srgbClr val="569CD6"/>
                </a:solidFill>
              </a:rPr>
              <a:t>}</a:t>
            </a:r>
            <a:r>
              <a:t>...`</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transaction = </a:t>
            </a:r>
            <a:r>
              <a:rPr>
                <a:solidFill>
                  <a:srgbClr val="569CD6"/>
                </a:solidFill>
              </a:rPr>
              <a:t>new</a:t>
            </a:r>
            <a:r>
              <a:t> Transaction();</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sendSolInstruction = SystemProgram.transfer({</a:t>
            </a:r>
          </a:p>
          <a:p>
            <a:pPr algn="l" defTabSz="457200">
              <a:defRPr>
                <a:solidFill>
                  <a:srgbClr val="D4D4D4"/>
                </a:solidFill>
                <a:latin typeface="Menlo Regular"/>
                <a:ea typeface="Menlo Regular"/>
                <a:cs typeface="Menlo Regular"/>
                <a:sym typeface="Menlo Regular"/>
              </a:defRPr>
            </a:pPr>
            <a:r>
              <a:t>  fromPubkey: sender.publicKey,</a:t>
            </a:r>
          </a:p>
          <a:p>
            <a:pPr algn="l" defTabSz="457200">
              <a:defRPr>
                <a:solidFill>
                  <a:srgbClr val="D4D4D4"/>
                </a:solidFill>
                <a:latin typeface="Menlo Regular"/>
                <a:ea typeface="Menlo Regular"/>
                <a:cs typeface="Menlo Regular"/>
                <a:sym typeface="Menlo Regular"/>
              </a:defRPr>
            </a:pPr>
            <a:r>
              <a:t>  toPubkey: recipient,</a:t>
            </a:r>
          </a:p>
          <a:p>
            <a:pPr algn="l" defTabSz="457200">
              <a:defRPr>
                <a:solidFill>
                  <a:srgbClr val="D4D4D4"/>
                </a:solidFill>
                <a:latin typeface="Menlo Regular"/>
                <a:ea typeface="Menlo Regular"/>
                <a:cs typeface="Menlo Regular"/>
                <a:sym typeface="Menlo Regular"/>
              </a:defRPr>
            </a:pPr>
            <a:r>
              <a:t>  lamports: </a:t>
            </a:r>
            <a:r>
              <a:rPr>
                <a:solidFill>
                  <a:srgbClr val="B5CEA8"/>
                </a:solidFill>
              </a:rPr>
              <a:t>0.01</a:t>
            </a:r>
            <a:r>
              <a:t> * LAMPORTS_PER_SOL,</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transaction.add(sendSolInstruction);</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signature = </a:t>
            </a:r>
            <a:r>
              <a:rPr>
                <a:solidFill>
                  <a:srgbClr val="569CD6"/>
                </a:solidFill>
              </a:rPr>
              <a:t>await</a:t>
            </a:r>
            <a:r>
              <a:t> sendAndConfirmTransaction(connection, transaction, [</a:t>
            </a:r>
          </a:p>
          <a:p>
            <a:pPr algn="l" defTabSz="457200">
              <a:defRPr>
                <a:solidFill>
                  <a:srgbClr val="D4D4D4"/>
                </a:solidFill>
                <a:latin typeface="Menlo Regular"/>
                <a:ea typeface="Menlo Regular"/>
                <a:cs typeface="Menlo Regular"/>
                <a:sym typeface="Menlo Regular"/>
              </a:defRPr>
            </a:pPr>
            <a:r>
              <a:t>  sender,</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Transaction confirmed, signature: </a:t>
            </a:r>
            <a:r>
              <a:rPr>
                <a:solidFill>
                  <a:srgbClr val="569CD6"/>
                </a:solidFill>
              </a:rPr>
              <a:t>${</a:t>
            </a:r>
            <a:r>
              <a:rPr>
                <a:solidFill>
                  <a:srgbClr val="D4D4D4"/>
                </a:solidFill>
              </a:rPr>
              <a:t>signature</a:t>
            </a:r>
            <a:r>
              <a:rPr>
                <a:solidFill>
                  <a:srgbClr val="569CD6"/>
                </a:solidFill>
              </a:rPr>
              <a:t>}</a:t>
            </a:r>
            <a:r>
              <a:t>!`</a:t>
            </a:r>
            <a:r>
              <a:rPr>
                <a:solidFill>
                  <a:srgbClr val="D4D4D4"/>
                </a:solidFill>
              </a:rPr>
              <a:t>);</a:t>
            </a:r>
          </a:p>
        </p:txBody>
      </p:sp>
      <p:sp>
        <p:nvSpPr>
          <p:cNvPr id="559" name="2. Make a transaction, add an instruction to send 0.01 SOL to a classmate, and run it!"/>
          <p:cNvSpPr txBox="1"/>
          <p:nvPr/>
        </p:nvSpPr>
        <p:spPr>
          <a:xfrm>
            <a:off x="1408463" y="37917"/>
            <a:ext cx="19790588"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Make a transaction, add an instruction to send 0.01 SOL to a classmate, and run it!</a:t>
            </a:r>
          </a:p>
        </p:txBody>
      </p:sp>
      <p:sp>
        <p:nvSpPr>
          <p:cNvPr id="560" name="send-sol.ts (continued)"/>
          <p:cNvSpPr txBox="1"/>
          <p:nvPr/>
        </p:nvSpPr>
        <p:spPr>
          <a:xfrm>
            <a:off x="2585603" y="2501749"/>
            <a:ext cx="478048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send-sol.ts (continued)</a:t>
            </a:r>
          </a:p>
        </p:txBody>
      </p:sp>
      <p:sp>
        <p:nvSpPr>
          <p:cNvPr id="561" name="npx esrun send-sol.ts"/>
          <p:cNvSpPr txBox="1"/>
          <p:nvPr/>
        </p:nvSpPr>
        <p:spPr>
          <a:xfrm>
            <a:off x="-2697505" y="12584168"/>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send-sol.ts </a:t>
            </a:r>
            <a:endParaRPr>
              <a:solidFill>
                <a:srgbClr val="D4D4D4"/>
              </a:solidFill>
            </a:endParaR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3. Check Solana Explorer"/>
          <p:cNvSpPr txBox="1"/>
          <p:nvPr>
            <p:ph type="title"/>
          </p:nvPr>
        </p:nvSpPr>
        <p:spPr>
          <a:prstGeom prst="rect">
            <a:avLst/>
          </a:prstGeom>
        </p:spPr>
        <p:txBody>
          <a:bodyPr/>
          <a:lstStyle/>
          <a:p>
            <a:pPr/>
            <a:r>
              <a:t>3. Check Solana Explorer</a:t>
            </a:r>
          </a:p>
        </p:txBody>
      </p:sp>
      <p:sp>
        <p:nvSpPr>
          <p:cNvPr id="566" name="Remember we are using the devnet network."/>
          <p:cNvSpPr txBox="1"/>
          <p:nvPr>
            <p:ph type="body" idx="21"/>
          </p:nvPr>
        </p:nvSpPr>
        <p:spPr>
          <a:xfrm>
            <a:off x="1206500" y="5092131"/>
            <a:ext cx="10991914" cy="6461845"/>
          </a:xfrm>
          <a:prstGeom prst="rect">
            <a:avLst/>
          </a:prstGeom>
          <a:extLst>
            <a:ext uri="{C572A759-6A51-4108-AA02-DFA0A04FC94B}">
              <ma14:wrappingTextBoxFlag xmlns:ma14="http://schemas.microsoft.com/office/mac/drawingml/2011/main" val="1"/>
            </a:ext>
          </a:extLst>
        </p:spPr>
        <p:txBody>
          <a:bodyPr/>
          <a:lstStyle/>
          <a:p>
            <a:pPr/>
            <a:r>
              <a:t>Remember we are using the </a:t>
            </a:r>
            <a:r>
              <a:rPr>
                <a:solidFill>
                  <a:srgbClr val="1DD89C"/>
                </a:solidFill>
              </a:rPr>
              <a:t>devnet</a:t>
            </a:r>
            <a:r>
              <a:t> network.</a:t>
            </a:r>
          </a:p>
          <a:p>
            <a:pPr/>
          </a:p>
        </p:txBody>
      </p:sp>
      <p:pic>
        <p:nvPicPr>
          <p:cNvPr id="567" name="Screenshot 2024-03-22 at 11.08.02.png" descr="Screenshot 2024-03-22 at 11.08.02.png"/>
          <p:cNvPicPr>
            <a:picLocks noChangeAspect="1"/>
          </p:cNvPicPr>
          <p:nvPr/>
        </p:nvPicPr>
        <p:blipFill>
          <a:blip r:embed="rId2">
            <a:extLst/>
          </a:blip>
          <a:stretch>
            <a:fillRect/>
          </a:stretch>
        </p:blipFill>
        <p:spPr>
          <a:xfrm>
            <a:off x="13567598" y="3287503"/>
            <a:ext cx="10071101" cy="1007110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const addMemoInstruction = createMemoInstruction(&quot;Hello from Solana!&quot;);…"/>
          <p:cNvSpPr txBox="1"/>
          <p:nvPr/>
        </p:nvSpPr>
        <p:spPr>
          <a:xfrm>
            <a:off x="3723881" y="8095826"/>
            <a:ext cx="16936238" cy="2692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const</a:t>
            </a:r>
            <a:r>
              <a:t> addMemoInstruction = createMemoInstruction(</a:t>
            </a:r>
            <a:r>
              <a:rPr>
                <a:solidFill>
                  <a:srgbClr val="CE9178"/>
                </a:solidFill>
              </a:rPr>
              <a:t>"Hello from Solana!"</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transaction.add(addMemoInstruction);</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r>
              <a:rPr>
                <a:solidFill>
                  <a:srgbClr val="CE9178"/>
                </a:solidFill>
              </a:rPr>
              <a:t>`📝 memo is </a:t>
            </a:r>
            <a:r>
              <a:rPr>
                <a:solidFill>
                  <a:srgbClr val="569CD6"/>
                </a:solidFill>
              </a:rPr>
              <a:t>${</a:t>
            </a:r>
            <a:r>
              <a:t>memoText</a:t>
            </a:r>
            <a:r>
              <a:rPr>
                <a:solidFill>
                  <a:srgbClr val="569CD6"/>
                </a:solidFill>
              </a:rPr>
              <a:t>}</a:t>
            </a:r>
            <a:r>
              <a:rPr>
                <a:solidFill>
                  <a:srgbClr val="CE9178"/>
                </a:solidFill>
              </a:rPr>
              <a:t>...`</a:t>
            </a:r>
            <a:r>
              <a:t>);</a:t>
            </a:r>
          </a:p>
        </p:txBody>
      </p:sp>
      <p:sp>
        <p:nvSpPr>
          <p:cNvPr id="570" name="4. Add a second instruction and run it again!"/>
          <p:cNvSpPr txBox="1"/>
          <p:nvPr/>
        </p:nvSpPr>
        <p:spPr>
          <a:xfrm>
            <a:off x="1244261" y="268313"/>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Add a second instruction and run it again!</a:t>
            </a:r>
          </a:p>
        </p:txBody>
      </p:sp>
      <p:sp>
        <p:nvSpPr>
          <p:cNvPr id="571" name="send-sol.ts (continued)"/>
          <p:cNvSpPr txBox="1"/>
          <p:nvPr/>
        </p:nvSpPr>
        <p:spPr>
          <a:xfrm>
            <a:off x="2585603" y="2501749"/>
            <a:ext cx="478048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send-sol.ts (continued)</a:t>
            </a:r>
          </a:p>
        </p:txBody>
      </p:sp>
      <p:sp>
        <p:nvSpPr>
          <p:cNvPr id="572" name="npx esrun send-sol.ts"/>
          <p:cNvSpPr txBox="1"/>
          <p:nvPr/>
        </p:nvSpPr>
        <p:spPr>
          <a:xfrm>
            <a:off x="-2775289" y="12645515"/>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send-sol.ts </a:t>
            </a:r>
            <a:endParaRPr>
              <a:solidFill>
                <a:srgbClr val="D4D4D4"/>
              </a:solidFill>
            </a:endParaRPr>
          </a:p>
        </p:txBody>
      </p:sp>
      <p:sp>
        <p:nvSpPr>
          <p:cNvPr id="573" name="import { createMemoInstruction } from &quot;@solana/spl-memo&quot;;"/>
          <p:cNvSpPr txBox="1"/>
          <p:nvPr/>
        </p:nvSpPr>
        <p:spPr>
          <a:xfrm>
            <a:off x="3723881" y="4993937"/>
            <a:ext cx="16936238" cy="1219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import</a:t>
            </a:r>
            <a:r>
              <a:t> { createMemoInstruction } </a:t>
            </a:r>
            <a:r>
              <a:rPr>
                <a:solidFill>
                  <a:srgbClr val="569CD6"/>
                </a:solidFill>
              </a:rPr>
              <a:t>from</a:t>
            </a:r>
            <a:r>
              <a:t> </a:t>
            </a:r>
            <a:r>
              <a:rPr>
                <a:solidFill>
                  <a:srgbClr val="CE9178"/>
                </a:solidFill>
              </a:rPr>
              <a:t>"@solana/spl-memo"</a:t>
            </a:r>
            <a:r>
              <a:t>;</a:t>
            </a:r>
          </a:p>
        </p:txBody>
      </p:sp>
      <p:sp>
        <p:nvSpPr>
          <p:cNvPr id="574" name="Add this just after 'transaction.add(sendSolInstruction)'..."/>
          <p:cNvSpPr txBox="1"/>
          <p:nvPr/>
        </p:nvSpPr>
        <p:spPr>
          <a:xfrm>
            <a:off x="2617769" y="6717289"/>
            <a:ext cx="29477368" cy="11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vl1pPr>
          </a:lstStyle>
          <a:p>
            <a:pPr/>
            <a:r>
              <a:t>Add this just after 'transaction.add(sendSolInstruction)'...</a:t>
            </a:r>
          </a:p>
        </p:txBody>
      </p:sp>
      <p:sp>
        <p:nvSpPr>
          <p:cNvPr id="575" name="Add this to your imports:"/>
          <p:cNvSpPr txBox="1"/>
          <p:nvPr/>
        </p:nvSpPr>
        <p:spPr>
          <a:xfrm>
            <a:off x="2617769" y="3681053"/>
            <a:ext cx="29477368" cy="11809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vl1pPr>
          </a:lstStyle>
          <a:p>
            <a:pPr/>
            <a:r>
              <a:t>Add this to your imports: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5. Check Solana Explorer again"/>
          <p:cNvSpPr txBox="1"/>
          <p:nvPr>
            <p:ph type="title"/>
          </p:nvPr>
        </p:nvSpPr>
        <p:spPr>
          <a:prstGeom prst="rect">
            <a:avLst/>
          </a:prstGeom>
        </p:spPr>
        <p:txBody>
          <a:bodyPr/>
          <a:lstStyle/>
          <a:p>
            <a:pPr/>
            <a:r>
              <a:t>5. Check Solana Explorer again</a:t>
            </a:r>
          </a:p>
        </p:txBody>
      </p:sp>
      <p:sp>
        <p:nvSpPr>
          <p:cNvPr id="580" name="Remember we are using the devnet network.…"/>
          <p:cNvSpPr txBox="1"/>
          <p:nvPr>
            <p:ph type="body" idx="21"/>
          </p:nvPr>
        </p:nvSpPr>
        <p:spPr>
          <a:xfrm>
            <a:off x="1206500" y="5092131"/>
            <a:ext cx="10991914" cy="6461845"/>
          </a:xfrm>
          <a:prstGeom prst="rect">
            <a:avLst/>
          </a:prstGeom>
          <a:extLst>
            <a:ext uri="{C572A759-6A51-4108-AA02-DFA0A04FC94B}">
              <ma14:wrappingTextBoxFlag xmlns:ma14="http://schemas.microsoft.com/office/mac/drawingml/2011/main" val="1"/>
            </a:ext>
          </a:extLst>
        </p:spPr>
        <p:txBody>
          <a:bodyPr/>
          <a:lstStyle/>
          <a:p>
            <a:pPr/>
            <a:r>
              <a:t>Remember we are using the </a:t>
            </a:r>
            <a:r>
              <a:rPr>
                <a:solidFill>
                  <a:srgbClr val="1DD89C"/>
                </a:solidFill>
              </a:rPr>
              <a:t>devnet</a:t>
            </a:r>
            <a:r>
              <a:t> network.</a:t>
            </a:r>
          </a:p>
          <a:p>
            <a:pPr/>
          </a:p>
          <a:p>
            <a:pPr/>
            <a:r>
              <a:t>What were the fees? What is this in USD?</a:t>
            </a:r>
          </a:p>
          <a:p>
            <a:pPr/>
          </a:p>
        </p:txBody>
      </p:sp>
      <p:pic>
        <p:nvPicPr>
          <p:cNvPr id="581" name="Screenshot 2024-03-22 at 11.08.02.png" descr="Screenshot 2024-03-22 at 11.08.02.png"/>
          <p:cNvPicPr>
            <a:picLocks noChangeAspect="1"/>
          </p:cNvPicPr>
          <p:nvPr/>
        </p:nvPicPr>
        <p:blipFill>
          <a:blip r:embed="rId2">
            <a:extLst/>
          </a:blip>
          <a:stretch>
            <a:fillRect/>
          </a:stretch>
        </p:blipFill>
        <p:spPr>
          <a:xfrm>
            <a:off x="13567598" y="3287503"/>
            <a:ext cx="10071101" cy="10071101"/>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Lesson 3 feedback"/>
          <p:cNvSpPr txBox="1"/>
          <p:nvPr>
            <p:ph type="title"/>
          </p:nvPr>
        </p:nvSpPr>
        <p:spPr>
          <a:xfrm>
            <a:off x="1187777" y="5743879"/>
            <a:ext cx="9779001" cy="1435101"/>
          </a:xfrm>
          <a:prstGeom prst="rect">
            <a:avLst/>
          </a:prstGeom>
        </p:spPr>
        <p:txBody>
          <a:bodyPr/>
          <a:lstStyle/>
          <a:p>
            <a:pPr/>
            <a:r>
              <a:t>Lesson 3 feedback</a:t>
            </a:r>
          </a:p>
        </p:txBody>
      </p:sp>
      <p:sp>
        <p:nvSpPr>
          <p:cNvPr id="584"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585"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7" name="Image" descr="Image"/>
          <p:cNvPicPr>
            <a:picLocks noChangeAspect="1"/>
          </p:cNvPicPr>
          <p:nvPr/>
        </p:nvPicPr>
        <p:blipFill>
          <a:blip r:embed="rId3">
            <a:extLst/>
          </a:blip>
          <a:stretch>
            <a:fillRect/>
          </a:stretch>
        </p:blipFill>
        <p:spPr>
          <a:xfrm rot="19800000">
            <a:off x="11319638" y="9843277"/>
            <a:ext cx="26831631" cy="7777827"/>
          </a:xfrm>
          <a:prstGeom prst="rect">
            <a:avLst/>
          </a:prstGeom>
          <a:ln w="12700">
            <a:miter lim="400000"/>
          </a:ln>
        </p:spPr>
      </p:pic>
      <p:pic>
        <p:nvPicPr>
          <p:cNvPr id="588" name="Image" descr="Image"/>
          <p:cNvPicPr>
            <a:picLocks noChangeAspect="1"/>
          </p:cNvPicPr>
          <p:nvPr/>
        </p:nvPicPr>
        <p:blipFill>
          <a:blip r:embed="rId4">
            <a:extLst/>
          </a:blip>
          <a:stretch>
            <a:fillRect/>
          </a:stretch>
        </p:blipFill>
        <p:spPr>
          <a:xfrm rot="19800000">
            <a:off x="-2190364" y="-1788876"/>
            <a:ext cx="12223082" cy="9984552"/>
          </a:xfrm>
          <a:prstGeom prst="rect">
            <a:avLst/>
          </a:prstGeom>
          <a:ln w="12700">
            <a:miter lim="400000"/>
          </a:ln>
        </p:spPr>
      </p:pic>
      <p:pic>
        <p:nvPicPr>
          <p:cNvPr id="589" name="Image" descr="Image"/>
          <p:cNvPicPr>
            <a:picLocks noChangeAspect="1"/>
          </p:cNvPicPr>
          <p:nvPr/>
        </p:nvPicPr>
        <p:blipFill>
          <a:blip r:embed="rId5">
            <a:extLst/>
          </a:blip>
          <a:stretch>
            <a:fillRect/>
          </a:stretch>
        </p:blipFill>
        <p:spPr>
          <a:xfrm rot="19800000">
            <a:off x="7518662" y="-6631305"/>
            <a:ext cx="16952154" cy="17420990"/>
          </a:xfrm>
          <a:prstGeom prst="rect">
            <a:avLst/>
          </a:prstGeom>
          <a:ln w="12700">
            <a:miter lim="400000"/>
          </a:ln>
        </p:spPr>
      </p:pic>
      <p:pic>
        <p:nvPicPr>
          <p:cNvPr id="590" name="pasted-movie.png" descr="pasted-movie.png"/>
          <p:cNvPicPr>
            <a:picLocks noChangeAspect="1"/>
          </p:cNvPicPr>
          <p:nvPr/>
        </p:nvPicPr>
        <p:blipFill>
          <a:blip r:embed="rId6">
            <a:extLst/>
          </a:blip>
          <a:stretch>
            <a:fillRect/>
          </a:stretch>
        </p:blipFill>
        <p:spPr>
          <a:xfrm rot="19923988">
            <a:off x="-41889" y="3556000"/>
            <a:ext cx="8688221" cy="15659607"/>
          </a:xfrm>
          <a:prstGeom prst="rect">
            <a:avLst/>
          </a:prstGeom>
          <a:ln w="12700">
            <a:miter lim="400000"/>
          </a:ln>
        </p:spPr>
      </p:pic>
      <p:sp>
        <p:nvSpPr>
          <p:cNvPr id="591" name="TOKENS"/>
          <p:cNvSpPr txBox="1"/>
          <p:nvPr>
            <p:ph type="subTitle" sz="quarter" idx="1"/>
          </p:nvPr>
        </p:nvSpPr>
        <p:spPr>
          <a:xfrm>
            <a:off x="2555507" y="5314057"/>
            <a:ext cx="19679386" cy="3087886"/>
          </a:xfrm>
          <a:prstGeom prst="rect">
            <a:avLst/>
          </a:prstGeom>
        </p:spPr>
        <p:txBody>
          <a:bodyPr anchor="b"/>
          <a:lstStyle>
            <a:lvl1pPr algn="ctr" defTabSz="635634">
              <a:defRPr sz="19635"/>
            </a:lvl1pPr>
          </a:lstStyle>
          <a:p>
            <a:pPr/>
            <a:r>
              <a:t>TOKENS</a:t>
            </a:r>
          </a:p>
        </p:txBody>
      </p:sp>
      <p:sp>
        <p:nvSpPr>
          <p:cNvPr id="592" name="LESSON 4: MAKE AND TRANSFER"/>
          <p:cNvSpPr txBox="1"/>
          <p:nvPr/>
        </p:nvSpPr>
        <p:spPr>
          <a:xfrm>
            <a:off x="4665319" y="4615978"/>
            <a:ext cx="15459762"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4: MAKE AND TRANSFER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6"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597"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598"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599"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00" name="FFUDX4QEzQ6fwn32BY26zn.png" descr="FFUDX4QEzQ6fwn32BY26zn.png"/>
          <p:cNvPicPr>
            <a:picLocks noChangeAspect="1"/>
          </p:cNvPicPr>
          <p:nvPr/>
        </p:nvPicPr>
        <p:blipFill>
          <a:blip r:embed="rId7">
            <a:extLst/>
          </a:blip>
          <a:stretch>
            <a:fillRect/>
          </a:stretch>
        </p:blipFill>
        <p:spPr>
          <a:xfrm>
            <a:off x="4945853" y="2159000"/>
            <a:ext cx="5571973" cy="3296750"/>
          </a:xfrm>
          <a:prstGeom prst="rect">
            <a:avLst/>
          </a:prstGeom>
          <a:ln w="12700">
            <a:miter lim="400000"/>
          </a:ln>
        </p:spPr>
      </p:pic>
      <p:pic>
        <p:nvPicPr>
          <p:cNvPr id="601" name="2NgSTVF4gCWS4uos9wFo8T.png" descr="2NgSTVF4gCWS4uos9wFo8T.png"/>
          <p:cNvPicPr>
            <a:picLocks noChangeAspect="1"/>
          </p:cNvPicPr>
          <p:nvPr/>
        </p:nvPicPr>
        <p:blipFill>
          <a:blip r:embed="rId8">
            <a:extLst/>
          </a:blip>
          <a:stretch>
            <a:fillRect/>
          </a:stretch>
        </p:blipFill>
        <p:spPr>
          <a:xfrm>
            <a:off x="15646400" y="7740419"/>
            <a:ext cx="6096000" cy="35814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5"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06"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07"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08"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09" name="FFUDX4QEzQ6fwn32BY26zn.png" descr="FFUDX4QEzQ6fwn32BY26zn.png"/>
          <p:cNvPicPr>
            <a:picLocks noChangeAspect="1"/>
          </p:cNvPicPr>
          <p:nvPr/>
        </p:nvPicPr>
        <p:blipFill>
          <a:blip r:embed="rId7">
            <a:extLst/>
          </a:blip>
          <a:stretch>
            <a:fillRect/>
          </a:stretch>
        </p:blipFill>
        <p:spPr>
          <a:xfrm>
            <a:off x="12036349" y="6454225"/>
            <a:ext cx="3872900" cy="2291466"/>
          </a:xfrm>
          <a:prstGeom prst="rect">
            <a:avLst/>
          </a:prstGeom>
          <a:ln w="12700">
            <a:miter lim="400000"/>
          </a:ln>
        </p:spPr>
      </p:pic>
      <p:pic>
        <p:nvPicPr>
          <p:cNvPr id="610" name="94QGGjaYNJVBt4UitwBbvG.png" descr="94QGGjaYNJVBt4UitwBbvG.png"/>
          <p:cNvPicPr>
            <a:picLocks noChangeAspect="1"/>
          </p:cNvPicPr>
          <p:nvPr/>
        </p:nvPicPr>
        <p:blipFill>
          <a:blip r:embed="rId8">
            <a:extLst/>
          </a:blip>
          <a:stretch>
            <a:fillRect/>
          </a:stretch>
        </p:blipFill>
        <p:spPr>
          <a:xfrm>
            <a:off x="5279053" y="2387600"/>
            <a:ext cx="4045523" cy="2393601"/>
          </a:xfrm>
          <a:prstGeom prst="rect">
            <a:avLst/>
          </a:prstGeom>
          <a:ln w="12700">
            <a:miter lim="400000"/>
          </a:ln>
        </p:spPr>
      </p:pic>
      <p:sp>
        <p:nvSpPr>
          <p:cNvPr id="611" name="USDC is one one many SPL tokens.…"/>
          <p:cNvSpPr txBox="1"/>
          <p:nvPr/>
        </p:nvSpPr>
        <p:spPr>
          <a:xfrm>
            <a:off x="952500" y="7300868"/>
            <a:ext cx="10991914" cy="64618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USDC is one one many SPL tokens. </a:t>
            </a:r>
          </a:p>
          <a:p>
            <a:pPr algn="l" defTabSz="825500">
              <a:defRPr b="1" sz="3200"/>
            </a:pPr>
          </a:p>
          <a:p>
            <a:pPr algn="l" defTabSz="825500">
              <a:defRPr b="1" sz="3200"/>
            </a:pPr>
            <a:r>
              <a:t>Each token has a unique </a:t>
            </a:r>
            <a:r>
              <a:rPr>
                <a:solidFill>
                  <a:srgbClr val="1DD79B"/>
                </a:solidFill>
              </a:rPr>
              <a:t>mint address</a:t>
            </a:r>
            <a:r>
              <a:t> that </a:t>
            </a:r>
          </a:p>
          <a:p>
            <a:pPr algn="l" defTabSz="825500">
              <a:defRPr b="1" sz="3200"/>
            </a:pPr>
            <a:r>
              <a:t>controls the token's supply.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_4ef105bf-7967-490f-8fa0-3aebcbafa68a.jpeg" descr="_4ef105bf-7967-490f-8fa0-3aebcbafa68a.jpeg"/>
          <p:cNvPicPr>
            <a:picLocks noChangeAspect="1"/>
          </p:cNvPicPr>
          <p:nvPr/>
        </p:nvPicPr>
        <p:blipFill>
          <a:blip r:embed="rId2">
            <a:extLst/>
          </a:blip>
          <a:stretch>
            <a:fillRect/>
          </a:stretch>
        </p:blipFill>
        <p:spPr>
          <a:xfrm>
            <a:off x="-109443838" y="-74832946"/>
            <a:ext cx="159464078" cy="159464078"/>
          </a:xfrm>
          <a:prstGeom prst="rect">
            <a:avLst/>
          </a:prstGeom>
          <a:ln w="12700">
            <a:miter lim="400000"/>
          </a:ln>
        </p:spPr>
      </p:pic>
      <p:pic>
        <p:nvPicPr>
          <p:cNvPr id="191" name="Image" descr="Image"/>
          <p:cNvPicPr>
            <a:picLocks noChangeAspect="1"/>
          </p:cNvPicPr>
          <p:nvPr/>
        </p:nvPicPr>
        <p:blipFill>
          <a:blip r:embed="rId3">
            <a:extLst/>
          </a:blip>
          <a:srcRect l="46548" t="42229" r="0" b="0"/>
          <a:stretch>
            <a:fillRect/>
          </a:stretch>
        </p:blipFill>
        <p:spPr>
          <a:xfrm>
            <a:off x="-203284" y="-315676"/>
            <a:ext cx="6533483" cy="5768152"/>
          </a:xfrm>
          <a:prstGeom prst="rect">
            <a:avLst/>
          </a:prstGeom>
          <a:ln w="12700">
            <a:miter lim="400000"/>
          </a:ln>
        </p:spPr>
      </p:pic>
      <p:pic>
        <p:nvPicPr>
          <p:cNvPr id="192" name="pasted-movie.png" descr="pasted-movie.png"/>
          <p:cNvPicPr>
            <a:picLocks noChangeAspect="1"/>
          </p:cNvPicPr>
          <p:nvPr/>
        </p:nvPicPr>
        <p:blipFill>
          <a:blip r:embed="rId4">
            <a:extLst/>
          </a:blip>
          <a:stretch>
            <a:fillRect/>
          </a:stretch>
        </p:blipFill>
        <p:spPr>
          <a:xfrm rot="20936061">
            <a:off x="-1046343" y="3932965"/>
            <a:ext cx="7609875" cy="13716001"/>
          </a:xfrm>
          <a:prstGeom prst="rect">
            <a:avLst/>
          </a:prstGeom>
          <a:ln w="12700">
            <a:miter lim="400000"/>
          </a:ln>
        </p:spPr>
      </p:pic>
      <p:pic>
        <p:nvPicPr>
          <p:cNvPr id="193" name="pasted-movie.png" descr="pasted-movie.png"/>
          <p:cNvPicPr>
            <a:picLocks noChangeAspect="1"/>
          </p:cNvPicPr>
          <p:nvPr/>
        </p:nvPicPr>
        <p:blipFill>
          <a:blip r:embed="rId5">
            <a:extLst/>
          </a:blip>
          <a:stretch>
            <a:fillRect/>
          </a:stretch>
        </p:blipFill>
        <p:spPr>
          <a:xfrm rot="20410241">
            <a:off x="18954418" y="-4713496"/>
            <a:ext cx="6445851" cy="12714496"/>
          </a:xfrm>
          <a:prstGeom prst="rect">
            <a:avLst/>
          </a:prstGeom>
          <a:ln w="12700">
            <a:miter lim="400000"/>
          </a:ln>
        </p:spPr>
      </p:pic>
      <p:sp>
        <p:nvSpPr>
          <p:cNvPr id="194" name="CRYPTO"/>
          <p:cNvSpPr txBox="1"/>
          <p:nvPr/>
        </p:nvSpPr>
        <p:spPr>
          <a:xfrm>
            <a:off x="1617852" y="5697179"/>
            <a:ext cx="10441992"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CRYPTO</a:t>
            </a:r>
          </a:p>
        </p:txBody>
      </p:sp>
      <p:sp>
        <p:nvSpPr>
          <p:cNvPr id="195" name="GRAPHY"/>
          <p:cNvSpPr txBox="1"/>
          <p:nvPr/>
        </p:nvSpPr>
        <p:spPr>
          <a:xfrm>
            <a:off x="12095150" y="5697179"/>
            <a:ext cx="10670998" cy="3077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GRAPHY</a:t>
            </a:r>
          </a:p>
        </p:txBody>
      </p:sp>
      <p:sp>
        <p:nvSpPr>
          <p:cNvPr id="196" name="LESSON 1: INTRODUCTION TO"/>
          <p:cNvSpPr txBox="1"/>
          <p:nvPr/>
        </p:nvSpPr>
        <p:spPr>
          <a:xfrm>
            <a:off x="5317997" y="4941424"/>
            <a:ext cx="13748005"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1: INTRODUCTION 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5"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16" name="Image" descr="Image"/>
          <p:cNvPicPr>
            <a:picLocks noChangeAspect="1"/>
          </p:cNvPicPr>
          <p:nvPr/>
        </p:nvPicPr>
        <p:blipFill>
          <a:blip r:embed="rId4">
            <a:alphaModFix amt="23253"/>
            <a:extLst/>
          </a:blip>
          <a:stretch>
            <a:fillRect/>
          </a:stretch>
        </p:blipFill>
        <p:spPr>
          <a:xfrm>
            <a:off x="-94057" y="-333880"/>
            <a:ext cx="12223083" cy="9984552"/>
          </a:xfrm>
          <a:prstGeom prst="rect">
            <a:avLst/>
          </a:prstGeom>
          <a:ln w="12700">
            <a:miter lim="400000"/>
          </a:ln>
        </p:spPr>
      </p:pic>
      <p:pic>
        <p:nvPicPr>
          <p:cNvPr id="617"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18"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19" name="QoT155mD5UQ2nzaxdvxKNs.png" descr="QoT155mD5UQ2nzaxdvxKNs.png"/>
          <p:cNvPicPr>
            <a:picLocks noChangeAspect="1"/>
          </p:cNvPicPr>
          <p:nvPr/>
        </p:nvPicPr>
        <p:blipFill>
          <a:blip r:embed="rId7">
            <a:extLst/>
          </a:blip>
          <a:stretch>
            <a:fillRect/>
          </a:stretch>
        </p:blipFill>
        <p:spPr>
          <a:xfrm>
            <a:off x="5842210" y="2838552"/>
            <a:ext cx="914401" cy="914401"/>
          </a:xfrm>
          <a:prstGeom prst="rect">
            <a:avLst/>
          </a:prstGeom>
          <a:ln w="12700">
            <a:miter lim="400000"/>
          </a:ln>
        </p:spPr>
      </p:pic>
      <p:pic>
        <p:nvPicPr>
          <p:cNvPr id="620" name="QoT155mD5UQ2nzaxdvxKNs.png" descr="QoT155mD5UQ2nzaxdvxKNs.png"/>
          <p:cNvPicPr>
            <a:picLocks noChangeAspect="1"/>
          </p:cNvPicPr>
          <p:nvPr/>
        </p:nvPicPr>
        <p:blipFill>
          <a:blip r:embed="rId7">
            <a:extLst/>
          </a:blip>
          <a:stretch>
            <a:fillRect/>
          </a:stretch>
        </p:blipFill>
        <p:spPr>
          <a:xfrm>
            <a:off x="11734800" y="6400800"/>
            <a:ext cx="914400" cy="914400"/>
          </a:xfrm>
          <a:prstGeom prst="rect">
            <a:avLst/>
          </a:prstGeom>
          <a:ln w="12700">
            <a:miter lim="400000"/>
          </a:ln>
        </p:spPr>
      </p:pic>
      <p:pic>
        <p:nvPicPr>
          <p:cNvPr id="621" name="pasted-movie.png" descr="pasted-movie.png"/>
          <p:cNvPicPr>
            <a:picLocks noChangeAspect="1"/>
          </p:cNvPicPr>
          <p:nvPr/>
        </p:nvPicPr>
        <p:blipFill>
          <a:blip r:embed="rId8">
            <a:extLst/>
          </a:blip>
          <a:stretch>
            <a:fillRect/>
          </a:stretch>
        </p:blipFill>
        <p:spPr>
          <a:xfrm>
            <a:off x="2279650" y="501650"/>
            <a:ext cx="4330700" cy="2705100"/>
          </a:xfrm>
          <a:prstGeom prst="rect">
            <a:avLst/>
          </a:prstGeom>
          <a:ln w="12700">
            <a:miter lim="400000"/>
          </a:ln>
        </p:spPr>
      </p:pic>
      <p:pic>
        <p:nvPicPr>
          <p:cNvPr id="622" name="pasted-movie.png" descr="pasted-movie.png"/>
          <p:cNvPicPr>
            <a:picLocks noChangeAspect="1"/>
          </p:cNvPicPr>
          <p:nvPr/>
        </p:nvPicPr>
        <p:blipFill>
          <a:blip r:embed="rId9">
            <a:extLst/>
          </a:blip>
          <a:stretch>
            <a:fillRect/>
          </a:stretch>
        </p:blipFill>
        <p:spPr>
          <a:xfrm>
            <a:off x="6699250" y="3483041"/>
            <a:ext cx="5346700" cy="2832101"/>
          </a:xfrm>
          <a:prstGeom prst="rect">
            <a:avLst/>
          </a:prstGeom>
          <a:ln w="12700">
            <a:miter lim="400000"/>
          </a:ln>
        </p:spPr>
      </p:pic>
      <p:sp>
        <p:nvSpPr>
          <p:cNvPr id="623" name="Let's mint new tokens and transfer them to Bob!"/>
          <p:cNvSpPr txBox="1"/>
          <p:nvPr/>
        </p:nvSpPr>
        <p:spPr>
          <a:xfrm>
            <a:off x="16068853" y="16386475"/>
            <a:ext cx="4552221" cy="25149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200"/>
            </a:lvl1pPr>
          </a:lstStyle>
          <a:p>
            <a:pPr/>
            <a:r>
              <a:t>Let's mint new tokens and transfer them to Bob!</a:t>
            </a:r>
          </a:p>
        </p:txBody>
      </p:sp>
      <p:sp>
        <p:nvSpPr>
          <p:cNvPr id="624" name="USDC is one one many SPL tokens.…"/>
          <p:cNvSpPr txBox="1"/>
          <p:nvPr/>
        </p:nvSpPr>
        <p:spPr>
          <a:xfrm>
            <a:off x="333547" y="6499871"/>
            <a:ext cx="10991915" cy="64618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USDC is one one many SPL tokens. </a:t>
            </a:r>
          </a:p>
          <a:p>
            <a:pPr algn="l" defTabSz="825500">
              <a:defRPr b="1" sz="3200"/>
            </a:pPr>
          </a:p>
          <a:p>
            <a:pPr algn="l" defTabSz="825500">
              <a:defRPr b="1" sz="3200"/>
            </a:pPr>
            <a:r>
              <a:t>Each token has a unique </a:t>
            </a:r>
            <a:r>
              <a:rPr>
                <a:solidFill>
                  <a:srgbClr val="1DD79B"/>
                </a:solidFill>
              </a:rPr>
              <a:t>mint address</a:t>
            </a:r>
            <a:r>
              <a:t> that </a:t>
            </a:r>
          </a:p>
          <a:p>
            <a:pPr algn="l" defTabSz="825500">
              <a:defRPr b="1" sz="3200"/>
            </a:pPr>
            <a:r>
              <a:t>controls the token's supply.</a:t>
            </a:r>
          </a:p>
          <a:p>
            <a:pPr algn="l" defTabSz="825500">
              <a:defRPr b="1" sz="3200"/>
            </a:pPr>
          </a:p>
          <a:p>
            <a:pPr algn="l" defTabSz="825500">
              <a:defRPr b="1" sz="3200"/>
            </a:pPr>
            <a:r>
              <a:t>The mint address includes information about the token, including a </a:t>
            </a:r>
            <a:r>
              <a:rPr>
                <a:solidFill>
                  <a:srgbClr val="730FC3"/>
                </a:solidFill>
              </a:rPr>
              <a:t>mint authority</a:t>
            </a:r>
            <a:r>
              <a:t> - someone allowed to mint new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8"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29"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30"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31"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32" name="QoT155mD5UQ2nzaxdvxKNs.png" descr="QoT155mD5UQ2nzaxdvxKNs.png"/>
          <p:cNvPicPr>
            <a:picLocks noChangeAspect="1"/>
          </p:cNvPicPr>
          <p:nvPr/>
        </p:nvPicPr>
        <p:blipFill>
          <a:blip r:embed="rId7">
            <a:extLst/>
          </a:blip>
          <a:stretch>
            <a:fillRect/>
          </a:stretch>
        </p:blipFill>
        <p:spPr>
          <a:xfrm>
            <a:off x="5842210" y="2838552"/>
            <a:ext cx="914401" cy="914401"/>
          </a:xfrm>
          <a:prstGeom prst="rect">
            <a:avLst/>
          </a:prstGeom>
          <a:ln w="12700">
            <a:miter lim="400000"/>
          </a:ln>
        </p:spPr>
      </p:pic>
      <p:pic>
        <p:nvPicPr>
          <p:cNvPr id="633" name="QoT155mD5UQ2nzaxdvxKNs.png" descr="QoT155mD5UQ2nzaxdvxKNs.png"/>
          <p:cNvPicPr>
            <a:picLocks noChangeAspect="1"/>
          </p:cNvPicPr>
          <p:nvPr/>
        </p:nvPicPr>
        <p:blipFill>
          <a:blip r:embed="rId7">
            <a:extLst/>
          </a:blip>
          <a:stretch>
            <a:fillRect/>
          </a:stretch>
        </p:blipFill>
        <p:spPr>
          <a:xfrm>
            <a:off x="11734800" y="6400800"/>
            <a:ext cx="914400" cy="914400"/>
          </a:xfrm>
          <a:prstGeom prst="rect">
            <a:avLst/>
          </a:prstGeom>
          <a:ln w="12700">
            <a:miter lim="400000"/>
          </a:ln>
        </p:spPr>
      </p:pic>
      <p:pic>
        <p:nvPicPr>
          <p:cNvPr id="634" name="pasted-movie.png" descr="pasted-movie.png"/>
          <p:cNvPicPr>
            <a:picLocks noChangeAspect="1"/>
          </p:cNvPicPr>
          <p:nvPr/>
        </p:nvPicPr>
        <p:blipFill>
          <a:blip r:embed="rId8">
            <a:extLst/>
          </a:blip>
          <a:stretch>
            <a:fillRect/>
          </a:stretch>
        </p:blipFill>
        <p:spPr>
          <a:xfrm>
            <a:off x="2279650" y="501650"/>
            <a:ext cx="4330700" cy="2705100"/>
          </a:xfrm>
          <a:prstGeom prst="rect">
            <a:avLst/>
          </a:prstGeom>
          <a:ln w="12700">
            <a:miter lim="400000"/>
          </a:ln>
        </p:spPr>
      </p:pic>
      <p:pic>
        <p:nvPicPr>
          <p:cNvPr id="635" name="6921AR3gf3Xz7abdDmxh9V.png" descr="6921AR3gf3Xz7abdDmxh9V.png"/>
          <p:cNvPicPr>
            <a:picLocks noChangeAspect="1"/>
          </p:cNvPicPr>
          <p:nvPr/>
        </p:nvPicPr>
        <p:blipFill>
          <a:blip r:embed="rId9">
            <a:extLst/>
          </a:blip>
          <a:stretch>
            <a:fillRect/>
          </a:stretch>
        </p:blipFill>
        <p:spPr>
          <a:xfrm>
            <a:off x="13277315" y="6963769"/>
            <a:ext cx="4655084" cy="2734862"/>
          </a:xfrm>
          <a:prstGeom prst="rect">
            <a:avLst/>
          </a:prstGeom>
          <a:ln w="12700">
            <a:miter lim="400000"/>
          </a:ln>
        </p:spPr>
      </p:pic>
      <p:pic>
        <p:nvPicPr>
          <p:cNvPr id="636" name="pasted-movie.png" descr="pasted-movie.png"/>
          <p:cNvPicPr>
            <a:picLocks noChangeAspect="1"/>
          </p:cNvPicPr>
          <p:nvPr/>
        </p:nvPicPr>
        <p:blipFill>
          <a:blip r:embed="rId10">
            <a:extLst/>
          </a:blip>
          <a:stretch>
            <a:fillRect/>
          </a:stretch>
        </p:blipFill>
        <p:spPr>
          <a:xfrm>
            <a:off x="6699250" y="3483041"/>
            <a:ext cx="5346700" cy="2832101"/>
          </a:xfrm>
          <a:prstGeom prst="rect">
            <a:avLst/>
          </a:prstGeom>
          <a:ln w="12700">
            <a:miter lim="400000"/>
          </a:ln>
        </p:spPr>
      </p:pic>
      <p:pic>
        <p:nvPicPr>
          <p:cNvPr id="637" name="NBgMTTns9dV1ir4wC9brce.png" descr="NBgMTTns9dV1ir4wC9brce.png"/>
          <p:cNvPicPr>
            <a:picLocks noChangeAspect="1"/>
          </p:cNvPicPr>
          <p:nvPr/>
        </p:nvPicPr>
        <p:blipFill>
          <a:blip r:embed="rId11">
            <a:extLst/>
          </a:blip>
          <a:stretch>
            <a:fillRect/>
          </a:stretch>
        </p:blipFill>
        <p:spPr>
          <a:xfrm>
            <a:off x="13525500" y="9913234"/>
            <a:ext cx="4987290" cy="2176584"/>
          </a:xfrm>
          <a:prstGeom prst="rect">
            <a:avLst/>
          </a:prstGeom>
          <a:ln w="12700">
            <a:miter lim="400000"/>
          </a:ln>
        </p:spPr>
      </p:pic>
      <p:sp>
        <p:nvSpPr>
          <p:cNvPr id="638" name="Let's...…"/>
          <p:cNvSpPr txBox="1"/>
          <p:nvPr/>
        </p:nvSpPr>
        <p:spPr>
          <a:xfrm>
            <a:off x="1022468" y="6891904"/>
            <a:ext cx="4552221" cy="251492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520065">
              <a:defRPr b="1" sz="2016"/>
            </a:pPr>
            <a:r>
              <a:t>Let's...</a:t>
            </a:r>
          </a:p>
          <a:p>
            <a:pPr algn="l" defTabSz="520065">
              <a:defRPr b="1" sz="2016"/>
            </a:pPr>
          </a:p>
          <a:p>
            <a:pPr marL="373380" indent="-373380" algn="l" defTabSz="520065">
              <a:buSzPct val="100000"/>
              <a:buAutoNum type="arabicPeriod" startAt="1"/>
              <a:defRPr b="1" sz="2016"/>
            </a:pPr>
            <a:r>
              <a:t>Make our own token mint, with our address as the mint authority</a:t>
            </a:r>
          </a:p>
          <a:p>
            <a:pPr marL="373380" indent="-373380" algn="l" defTabSz="520065">
              <a:buSzPct val="100000"/>
              <a:buAutoNum type="arabicPeriod" startAt="1"/>
              <a:defRPr b="1" sz="2016"/>
            </a:pPr>
            <a:r>
              <a:t>Make a PDA for someone to store our tokens</a:t>
            </a:r>
          </a:p>
          <a:p>
            <a:pPr marL="373380" indent="-373380" algn="l" defTabSz="520065">
              <a:buSzPct val="100000"/>
              <a:buAutoNum type="arabicPeriod" startAt="1"/>
              <a:defRPr b="1" sz="2016"/>
            </a:pPr>
            <a:r>
              <a:t>Mint our tokens to their wallet!</a:t>
            </a:r>
          </a:p>
        </p:txBody>
      </p:sp>
      <p:sp>
        <p:nvSpPr>
          <p:cNvPr id="639" name="A token is uniquely defined by it's mint address…"/>
          <p:cNvSpPr txBox="1"/>
          <p:nvPr/>
        </p:nvSpPr>
        <p:spPr>
          <a:xfrm>
            <a:off x="-3971747" y="15530469"/>
            <a:ext cx="10991914" cy="64618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A token is uniquely defined by it's mint address</a:t>
            </a:r>
          </a:p>
          <a:p>
            <a:pPr algn="l" defTabSz="825500">
              <a:defRPr b="1" sz="3200"/>
            </a:pPr>
          </a:p>
          <a:p>
            <a:pPr algn="l" defTabSz="825500">
              <a:defRPr b="1" sz="3200"/>
            </a:pPr>
            <a:r>
              <a:t>The mint address includes information about the token, including a mint authority - someone allowed to mint new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644" name="Image" descr="Image"/>
          <p:cNvPicPr>
            <a:picLocks noChangeAspect="1"/>
          </p:cNvPicPr>
          <p:nvPr/>
        </p:nvPicPr>
        <p:blipFill>
          <a:blip r:embed="rId4">
            <a:alphaModFix amt="23253"/>
            <a:extLst/>
          </a:blip>
          <a:stretch>
            <a:fillRect/>
          </a:stretch>
        </p:blipFill>
        <p:spPr>
          <a:xfrm>
            <a:off x="-203284" y="-315676"/>
            <a:ext cx="12223083" cy="9984552"/>
          </a:xfrm>
          <a:prstGeom prst="rect">
            <a:avLst/>
          </a:prstGeom>
          <a:ln w="12700">
            <a:miter lim="400000"/>
          </a:ln>
        </p:spPr>
      </p:pic>
      <p:pic>
        <p:nvPicPr>
          <p:cNvPr id="645"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646"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647" name="FFUDX4QEzQ6fwn32BY26zn.png" descr="FFUDX4QEzQ6fwn32BY26zn.png"/>
          <p:cNvPicPr>
            <a:picLocks noChangeAspect="1"/>
          </p:cNvPicPr>
          <p:nvPr/>
        </p:nvPicPr>
        <p:blipFill>
          <a:blip r:embed="rId7">
            <a:extLst/>
          </a:blip>
          <a:stretch>
            <a:fillRect/>
          </a:stretch>
        </p:blipFill>
        <p:spPr>
          <a:xfrm>
            <a:off x="12036349" y="6454225"/>
            <a:ext cx="3872900" cy="2291466"/>
          </a:xfrm>
          <a:prstGeom prst="rect">
            <a:avLst/>
          </a:prstGeom>
          <a:ln w="12700">
            <a:miter lim="400000"/>
          </a:ln>
        </p:spPr>
      </p:pic>
      <p:pic>
        <p:nvPicPr>
          <p:cNvPr id="648" name="94QGGjaYNJVBt4UitwBbvG.png" descr="94QGGjaYNJVBt4UitwBbvG.png"/>
          <p:cNvPicPr>
            <a:picLocks noChangeAspect="1"/>
          </p:cNvPicPr>
          <p:nvPr/>
        </p:nvPicPr>
        <p:blipFill>
          <a:blip r:embed="rId8">
            <a:extLst/>
          </a:blip>
          <a:stretch>
            <a:fillRect/>
          </a:stretch>
        </p:blipFill>
        <p:spPr>
          <a:xfrm>
            <a:off x="5279053" y="2387600"/>
            <a:ext cx="4045523" cy="2393601"/>
          </a:xfrm>
          <a:prstGeom prst="rect">
            <a:avLst/>
          </a:prstGeom>
          <a:ln w="12700">
            <a:miter lim="400000"/>
          </a:ln>
        </p:spPr>
      </p:pic>
      <p:pic>
        <p:nvPicPr>
          <p:cNvPr id="649" name="Gfoq5BnH83UqvChGfeXhPg.png" descr="Gfoq5BnH83UqvChGfeXhPg.png"/>
          <p:cNvPicPr>
            <a:picLocks noChangeAspect="1"/>
          </p:cNvPicPr>
          <p:nvPr/>
        </p:nvPicPr>
        <p:blipFill>
          <a:blip r:embed="rId9">
            <a:extLst/>
          </a:blip>
          <a:stretch>
            <a:fillRect/>
          </a:stretch>
        </p:blipFill>
        <p:spPr>
          <a:xfrm>
            <a:off x="2784057" y="130000"/>
            <a:ext cx="3900367" cy="1911945"/>
          </a:xfrm>
          <a:prstGeom prst="rect">
            <a:avLst/>
          </a:prstGeom>
          <a:ln w="12700">
            <a:miter lim="400000"/>
          </a:ln>
        </p:spPr>
      </p:pic>
      <p:pic>
        <p:nvPicPr>
          <p:cNvPr id="650" name="GcbJjyX1Fh9f8ZE5dg18LA.png" descr="GcbJjyX1Fh9f8ZE5dg18LA.png"/>
          <p:cNvPicPr>
            <a:picLocks noChangeAspect="1"/>
          </p:cNvPicPr>
          <p:nvPr/>
        </p:nvPicPr>
        <p:blipFill>
          <a:blip r:embed="rId10">
            <a:extLst/>
          </a:blip>
          <a:stretch>
            <a:fillRect/>
          </a:stretch>
        </p:blipFill>
        <p:spPr>
          <a:xfrm>
            <a:off x="10685757" y="8989017"/>
            <a:ext cx="5250523" cy="2291466"/>
          </a:xfrm>
          <a:prstGeom prst="rect">
            <a:avLst/>
          </a:prstGeom>
          <a:ln w="12700">
            <a:miter lim="400000"/>
          </a:ln>
        </p:spPr>
      </p:pic>
      <p:pic>
        <p:nvPicPr>
          <p:cNvPr id="651" name="2NgSTVF4gCWS4uos9wFo8T.png" descr="2NgSTVF4gCWS4uos9wFo8T.png"/>
          <p:cNvPicPr>
            <a:picLocks noChangeAspect="1"/>
          </p:cNvPicPr>
          <p:nvPr/>
        </p:nvPicPr>
        <p:blipFill>
          <a:blip r:embed="rId11">
            <a:extLst/>
          </a:blip>
          <a:stretch>
            <a:fillRect/>
          </a:stretch>
        </p:blipFill>
        <p:spPr>
          <a:xfrm>
            <a:off x="16510000" y="8121419"/>
            <a:ext cx="3900367" cy="2291466"/>
          </a:xfrm>
          <a:prstGeom prst="rect">
            <a:avLst/>
          </a:prstGeom>
          <a:ln w="12700">
            <a:miter lim="400000"/>
          </a:ln>
        </p:spPr>
      </p:pic>
      <p:pic>
        <p:nvPicPr>
          <p:cNvPr id="652" name="NBgMTTns9dV1ir4wC9brce.png" descr="NBgMTTns9dV1ir4wC9brce.png"/>
          <p:cNvPicPr>
            <a:picLocks noChangeAspect="1"/>
          </p:cNvPicPr>
          <p:nvPr/>
        </p:nvPicPr>
        <p:blipFill>
          <a:blip r:embed="rId12">
            <a:extLst/>
          </a:blip>
          <a:stretch>
            <a:fillRect/>
          </a:stretch>
        </p:blipFill>
        <p:spPr>
          <a:xfrm>
            <a:off x="17233900" y="10421234"/>
            <a:ext cx="4987290" cy="2176584"/>
          </a:xfrm>
          <a:prstGeom prst="rect">
            <a:avLst/>
          </a:prstGeom>
          <a:ln w="12700">
            <a:miter lim="400000"/>
          </a:ln>
        </p:spPr>
      </p:pic>
      <p:pic>
        <p:nvPicPr>
          <p:cNvPr id="653" name="4MNt8NkaTGiZM5tuqF5rLa.png" descr="4MNt8NkaTGiZM5tuqF5rLa.png"/>
          <p:cNvPicPr>
            <a:picLocks noChangeAspect="1"/>
          </p:cNvPicPr>
          <p:nvPr/>
        </p:nvPicPr>
        <p:blipFill>
          <a:blip r:embed="rId13">
            <a:extLst/>
          </a:blip>
          <a:stretch>
            <a:fillRect/>
          </a:stretch>
        </p:blipFill>
        <p:spPr>
          <a:xfrm>
            <a:off x="8483600" y="4597400"/>
            <a:ext cx="4609725" cy="2841214"/>
          </a:xfrm>
          <a:prstGeom prst="rect">
            <a:avLst/>
          </a:prstGeom>
          <a:ln w="12700">
            <a:miter lim="400000"/>
          </a:ln>
        </p:spPr>
      </p:pic>
      <p:sp>
        <p:nvSpPr>
          <p:cNvPr id="654" name="We can transfer SPL tokens just like SOL, except instead of the System Program we use the Token Program to transfer them."/>
          <p:cNvSpPr txBox="1"/>
          <p:nvPr/>
        </p:nvSpPr>
        <p:spPr>
          <a:xfrm>
            <a:off x="749655" y="7702094"/>
            <a:ext cx="7058505" cy="2071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We can transfer SPL tokens just like SOL, except instead of the </a:t>
            </a:r>
            <a:r>
              <a:rPr>
                <a:solidFill>
                  <a:srgbClr val="9945FF"/>
                </a:solidFill>
              </a:rPr>
              <a:t>System Program</a:t>
            </a:r>
            <a:r>
              <a:t> we use the </a:t>
            </a:r>
            <a:r>
              <a:rPr>
                <a:solidFill>
                  <a:srgbClr val="14F195"/>
                </a:solidFill>
              </a:rPr>
              <a:t>Token Program</a:t>
            </a:r>
            <a:r>
              <a:t> to transfer them.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8"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659"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660"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661"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662" name="LAB"/>
          <p:cNvSpPr txBox="1"/>
          <p:nvPr>
            <p:ph type="subTitle" sz="half" idx="1"/>
          </p:nvPr>
        </p:nvSpPr>
        <p:spPr>
          <a:xfrm>
            <a:off x="1104900" y="4067173"/>
            <a:ext cx="21971000" cy="4024917"/>
          </a:xfrm>
          <a:prstGeom prst="rect">
            <a:avLst/>
          </a:prstGeom>
        </p:spPr>
        <p:txBody>
          <a:bodyPr anchor="b"/>
          <a:lstStyle>
            <a:lvl1pPr algn="ctr">
              <a:defRPr sz="25500"/>
            </a:lvl1pPr>
          </a:lstStyle>
          <a:p>
            <a:pPr/>
            <a:r>
              <a:t>LAB</a:t>
            </a:r>
          </a:p>
        </p:txBody>
      </p:sp>
      <p:sp>
        <p:nvSpPr>
          <p:cNvPr id="663" name="MAKING A TOKEN MINT,…"/>
          <p:cNvSpPr txBox="1"/>
          <p:nvPr/>
        </p:nvSpPr>
        <p:spPr>
          <a:xfrm>
            <a:off x="1308100" y="7866970"/>
            <a:ext cx="21971000" cy="178185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17244">
              <a:defRPr b="1" sz="5445"/>
            </a:pPr>
            <a:r>
              <a:t>MAKING A TOKEN MINT, </a:t>
            </a:r>
          </a:p>
          <a:p>
            <a:pPr defTabSz="817244">
              <a:defRPr b="1" sz="5445"/>
            </a:pPr>
            <a:r>
              <a:t>AND USING IT TO MINT TOKENS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npm i @solana/spl-token"/>
          <p:cNvSpPr txBox="1"/>
          <p:nvPr/>
        </p:nvSpPr>
        <p:spPr>
          <a:xfrm>
            <a:off x="3723881" y="7198828"/>
            <a:ext cx="16936238"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3600">
                <a:latin typeface="Andale Mono"/>
                <a:ea typeface="Andale Mono"/>
                <a:cs typeface="Andale Mono"/>
                <a:sym typeface="Andale Mono"/>
              </a:defRPr>
            </a:lvl1pPr>
          </a:lstStyle>
          <a:p>
            <a:pPr/>
            <a:r>
              <a:t>npm i @solana/spl-token</a:t>
            </a:r>
          </a:p>
        </p:txBody>
      </p:sp>
      <p:sp>
        <p:nvSpPr>
          <p:cNvPr id="666" name="1. Add the @solana/spl-token package"/>
          <p:cNvSpPr txBox="1"/>
          <p:nvPr/>
        </p:nvSpPr>
        <p:spPr>
          <a:xfrm>
            <a:off x="1682133" y="2101902"/>
            <a:ext cx="17577003"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Add the @solana/spl-token package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import { createMint } from &quot;@solana/spl-token&quot;;…"/>
          <p:cNvSpPr txBox="1"/>
          <p:nvPr/>
        </p:nvSpPr>
        <p:spPr>
          <a:xfrm>
            <a:off x="3723881" y="5472808"/>
            <a:ext cx="16936238" cy="4775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 createMint } </a:t>
            </a:r>
            <a:r>
              <a:rPr>
                <a:solidFill>
                  <a:srgbClr val="569CD6"/>
                </a:solidFill>
              </a:rPr>
              <a:t>from</a:t>
            </a:r>
            <a:r>
              <a:rPr>
                <a:solidFill>
                  <a:srgbClr val="D4D4D4"/>
                </a:solidFill>
              </a:rPr>
              <a:t> </a:t>
            </a:r>
            <a:r>
              <a:t>"@solana/spl-token"</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Connection, clusterApiUrl } </a:t>
            </a:r>
            <a:r>
              <a:rPr>
                <a:solidFill>
                  <a:srgbClr val="569CD6"/>
                </a:solidFill>
              </a:rPr>
              <a:t>from</a:t>
            </a:r>
            <a:r>
              <a:t> </a:t>
            </a:r>
            <a:r>
              <a:rPr>
                <a:solidFill>
                  <a:srgbClr val="CE9178"/>
                </a:solidFill>
              </a:rPr>
              <a:t>"@solana/web3.js"</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sender = getKeypairFromEnvironment(</a:t>
            </a:r>
            <a:r>
              <a:rPr>
                <a:solidFill>
                  <a:srgbClr val="CE9178"/>
                </a:solidFill>
              </a:rPr>
              <a:t>"SECRET_KEY"</a:t>
            </a:r>
            <a:r>
              <a:t>);</a:t>
            </a:r>
          </a:p>
        </p:txBody>
      </p:sp>
      <p:sp>
        <p:nvSpPr>
          <p:cNvPr id="669" name="2. Load a keypair and connect"/>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Load a keypair and connect</a:t>
            </a:r>
          </a:p>
        </p:txBody>
      </p:sp>
      <p:sp>
        <p:nvSpPr>
          <p:cNvPr id="670" name="create-token-mint.ts"/>
          <p:cNvSpPr txBox="1"/>
          <p:nvPr/>
        </p:nvSpPr>
        <p:spPr>
          <a:xfrm>
            <a:off x="2287023" y="2999615"/>
            <a:ext cx="427299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create-token-mint.ts</a:t>
            </a:r>
          </a:p>
        </p:txBody>
      </p:sp>
      <p:sp>
        <p:nvSpPr>
          <p:cNvPr id="671" name="Continued on next page...."/>
          <p:cNvSpPr txBox="1"/>
          <p:nvPr/>
        </p:nvSpPr>
        <p:spPr>
          <a:xfrm>
            <a:off x="2287023" y="12086302"/>
            <a:ext cx="554309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continued…"/>
          <p:cNvSpPr txBox="1"/>
          <p:nvPr/>
        </p:nvSpPr>
        <p:spPr>
          <a:xfrm>
            <a:off x="3723881" y="5091808"/>
            <a:ext cx="16936238" cy="553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...continued</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 = </a:t>
            </a:r>
            <a:r>
              <a:rPr>
                <a:solidFill>
                  <a:srgbClr val="569CD6"/>
                </a:solidFill>
              </a:rPr>
              <a:t>await</a:t>
            </a:r>
            <a:r>
              <a:t> createMint(</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sender,</a:t>
            </a:r>
          </a:p>
          <a:p>
            <a:pPr algn="l" defTabSz="457200">
              <a:defRPr>
                <a:solidFill>
                  <a:srgbClr val="D4D4D4"/>
                </a:solidFill>
                <a:latin typeface="Menlo Regular"/>
                <a:ea typeface="Menlo Regular"/>
                <a:cs typeface="Menlo Regular"/>
                <a:sym typeface="Menlo Regular"/>
              </a:defRPr>
            </a:pPr>
            <a:r>
              <a:t>  sender.publicKey,</a:t>
            </a:r>
          </a:p>
          <a:p>
            <a:pPr algn="l" defTabSz="457200">
              <a:defRPr>
                <a:solidFill>
                  <a:srgbClr val="569CD6"/>
                </a:solidFill>
                <a:latin typeface="Menlo Regular"/>
                <a:ea typeface="Menlo Regular"/>
                <a:cs typeface="Menlo Regular"/>
                <a:sym typeface="Menlo Regular"/>
              </a:defRPr>
            </a:pPr>
            <a:r>
              <a:rPr>
                <a:solidFill>
                  <a:srgbClr val="D4D4D4"/>
                </a:solidFill>
              </a:rPr>
              <a:t>  </a:t>
            </a:r>
            <a:r>
              <a:t>null</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a:t>
            </a:r>
            <a:r>
              <a:rPr>
                <a:solidFill>
                  <a:srgbClr val="B5CEA8"/>
                </a:solidFill>
              </a:rPr>
              <a:t>2</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link = getExplorerLink(</a:t>
            </a:r>
            <a:r>
              <a:rPr>
                <a:solidFill>
                  <a:srgbClr val="CE9178"/>
                </a:solidFill>
              </a:rPr>
              <a:t>"address"</a:t>
            </a:r>
            <a:r>
              <a:t>, tokenMint.toString(), </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Token Mint: </a:t>
            </a:r>
            <a:r>
              <a:rPr>
                <a:solidFill>
                  <a:srgbClr val="569CD6"/>
                </a:solidFill>
              </a:rPr>
              <a:t>${</a:t>
            </a:r>
            <a:r>
              <a:rPr>
                <a:solidFill>
                  <a:srgbClr val="D4D4D4"/>
                </a:solidFill>
              </a:rPr>
              <a:t>link</a:t>
            </a:r>
            <a:r>
              <a:rPr>
                <a:solidFill>
                  <a:srgbClr val="569CD6"/>
                </a:solidFill>
              </a:rPr>
              <a:t>}</a:t>
            </a:r>
            <a:r>
              <a:t>`</a:t>
            </a:r>
            <a:r>
              <a:rPr>
                <a:solidFill>
                  <a:srgbClr val="D4D4D4"/>
                </a:solidFill>
              </a:rPr>
              <a:t>);</a:t>
            </a:r>
          </a:p>
        </p:txBody>
      </p:sp>
      <p:sp>
        <p:nvSpPr>
          <p:cNvPr id="676" name="3. Make a token mint!"/>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Make a token mint!</a:t>
            </a:r>
          </a:p>
        </p:txBody>
      </p:sp>
      <p:sp>
        <p:nvSpPr>
          <p:cNvPr id="677" name="npx esrun create-token-mint.ts"/>
          <p:cNvSpPr txBox="1"/>
          <p:nvPr/>
        </p:nvSpPr>
        <p:spPr>
          <a:xfrm>
            <a:off x="-2597978" y="11586037"/>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create-token-mint.ts</a:t>
            </a:r>
            <a:endParaRPr>
              <a:solidFill>
                <a:srgbClr val="D4D4D4"/>
              </a:solidFill>
            </a:endParaRPr>
          </a:p>
        </p:txBody>
      </p:sp>
      <p:sp>
        <p:nvSpPr>
          <p:cNvPr id="678" name="create-token-mint.ts continued"/>
          <p:cNvSpPr txBox="1"/>
          <p:nvPr/>
        </p:nvSpPr>
        <p:spPr>
          <a:xfrm>
            <a:off x="2834419" y="3499880"/>
            <a:ext cx="643280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create-token-mint.ts continued</a:t>
            </a:r>
          </a:p>
        </p:txBody>
      </p:sp>
      <p:pic>
        <p:nvPicPr>
          <p:cNvPr id="679" name="48ixuTxnXtzHWQ7WwBqSGu.png" descr="48ixuTxnXtzHWQ7WwBqSGu.png"/>
          <p:cNvPicPr>
            <a:picLocks noChangeAspect="1"/>
          </p:cNvPicPr>
          <p:nvPr/>
        </p:nvPicPr>
        <p:blipFill>
          <a:blip r:embed="rId3">
            <a:extLst/>
          </a:blip>
          <a:srcRect l="0" t="0" r="1219" b="499"/>
          <a:stretch>
            <a:fillRect/>
          </a:stretch>
        </p:blipFill>
        <p:spPr>
          <a:xfrm>
            <a:off x="2191986" y="-17196692"/>
            <a:ext cx="41148001" cy="27851101"/>
          </a:xfrm>
          <a:prstGeom prst="rect">
            <a:avLst/>
          </a:prstGeom>
          <a:ln w="12700">
            <a:miter lim="400000"/>
          </a:ln>
        </p:spPr>
      </p:pic>
      <p:pic>
        <p:nvPicPr>
          <p:cNvPr id="680" name="pasted-movie.png" descr="pasted-movie.png"/>
          <p:cNvPicPr>
            <a:picLocks noChangeAspect="1"/>
          </p:cNvPicPr>
          <p:nvPr/>
        </p:nvPicPr>
        <p:blipFill>
          <a:blip r:embed="rId4">
            <a:extLst/>
          </a:blip>
          <a:stretch>
            <a:fillRect/>
          </a:stretch>
        </p:blipFill>
        <p:spPr>
          <a:xfrm>
            <a:off x="14817591" y="942428"/>
            <a:ext cx="4834627" cy="3019871"/>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4. Open Solana Explorer…"/>
          <p:cNvSpPr txBox="1"/>
          <p:nvPr>
            <p:ph type="title"/>
          </p:nvPr>
        </p:nvSpPr>
        <p:spPr>
          <a:xfrm>
            <a:off x="1187777" y="6140450"/>
            <a:ext cx="9779001" cy="1435100"/>
          </a:xfrm>
          <a:prstGeom prst="rect">
            <a:avLst/>
          </a:prstGeom>
        </p:spPr>
        <p:txBody>
          <a:bodyPr/>
          <a:lstStyle/>
          <a:p>
            <a:pPr defTabSz="1365469">
              <a:defRPr spc="-95" sz="4760"/>
            </a:pPr>
            <a:r>
              <a:t>4. Open Solana Explorer</a:t>
            </a:r>
          </a:p>
          <a:p>
            <a:pPr defTabSz="1365469">
              <a:defRPr spc="-95" sz="4760"/>
            </a:pPr>
            <a:r>
              <a:t>and look at the new Token Mint!</a:t>
            </a:r>
          </a:p>
        </p:txBody>
      </p:sp>
      <p:pic>
        <p:nvPicPr>
          <p:cNvPr id="685"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3691" t="0" r="36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import { getOrCreateAssociatedTokenAccount } from &quot;@solana/spl-token&quot;;…"/>
          <p:cNvSpPr txBox="1"/>
          <p:nvPr/>
        </p:nvSpPr>
        <p:spPr>
          <a:xfrm>
            <a:off x="3520681" y="5025165"/>
            <a:ext cx="16936238" cy="6248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import</a:t>
            </a:r>
            <a:r>
              <a:t> { getOrCreateAssociatedTokenAccount } </a:t>
            </a:r>
            <a:r>
              <a:rPr>
                <a:solidFill>
                  <a:srgbClr val="569CD6"/>
                </a:solidFill>
              </a:rPr>
              <a:t>from</a:t>
            </a:r>
            <a:r>
              <a:t> </a:t>
            </a:r>
            <a:r>
              <a:rPr>
                <a:solidFill>
                  <a:srgbClr val="CE9178"/>
                </a:solidFill>
              </a:rPr>
              <a:t>"@solana/spl-token"</a:t>
            </a:r>
            <a:r>
              <a:t>;</a:t>
            </a: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Connection, PublicKey, clusterApiUrl } </a:t>
            </a:r>
            <a:r>
              <a:rPr>
                <a:solidFill>
                  <a:srgbClr val="569CD6"/>
                </a:solidFill>
              </a:rPr>
              <a:t>from</a:t>
            </a:r>
            <a:r>
              <a:t> </a:t>
            </a:r>
            <a:r>
              <a:rPr>
                <a:solidFill>
                  <a:srgbClr val="CE9178"/>
                </a:solidFill>
              </a:rPr>
              <a:t>"@solana/web3.js"</a:t>
            </a:r>
            <a:r>
              <a:t>;</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r>
              <a:rPr>
                <a:solidFill>
                  <a:srgbClr val="CE9178"/>
                </a:solidFill>
              </a:rPr>
              <a:t>, "confirmed"</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sender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Loaded our keypair securely, using an env file! Our public key is: </a:t>
            </a:r>
            <a:r>
              <a:rPr>
                <a:solidFill>
                  <a:srgbClr val="569CD6"/>
                </a:solidFill>
              </a:rPr>
              <a:t>${</a:t>
            </a:r>
            <a:r>
              <a:rPr>
                <a:solidFill>
                  <a:srgbClr val="D4D4D4"/>
                </a:solidFill>
              </a:rPr>
              <a:t>sender.publicKey.toBase58()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688" name="create-token-account.ts"/>
          <p:cNvSpPr txBox="1"/>
          <p:nvPr/>
        </p:nvSpPr>
        <p:spPr>
          <a:xfrm>
            <a:off x="2287023" y="2999615"/>
            <a:ext cx="503468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create-token-account.ts</a:t>
            </a:r>
          </a:p>
        </p:txBody>
      </p:sp>
      <p:sp>
        <p:nvSpPr>
          <p:cNvPr id="689" name="continued on next slide..."/>
          <p:cNvSpPr txBox="1"/>
          <p:nvPr/>
        </p:nvSpPr>
        <p:spPr>
          <a:xfrm>
            <a:off x="1956823" y="12219815"/>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pic>
        <p:nvPicPr>
          <p:cNvPr id="690" name="48ixuTxnXtzHWQ7WwBqSGu.png" descr="48ixuTxnXtzHWQ7WwBqSGu.png"/>
          <p:cNvPicPr>
            <a:picLocks noChangeAspect="1"/>
          </p:cNvPicPr>
          <p:nvPr/>
        </p:nvPicPr>
        <p:blipFill>
          <a:blip r:embed="rId3">
            <a:extLst/>
          </a:blip>
          <a:srcRect l="0" t="0" r="1219" b="499"/>
          <a:stretch>
            <a:fillRect/>
          </a:stretch>
        </p:blipFill>
        <p:spPr>
          <a:xfrm>
            <a:off x="2191986" y="-17196692"/>
            <a:ext cx="41148001" cy="27851101"/>
          </a:xfrm>
          <a:prstGeom prst="rect">
            <a:avLst/>
          </a:prstGeom>
          <a:ln w="12700">
            <a:miter lim="400000"/>
          </a:ln>
        </p:spPr>
      </p:pic>
      <p:sp>
        <p:nvSpPr>
          <p:cNvPr id="691" name="5. Make a token account for a recipient"/>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Make a token account for a recipient</a:t>
            </a:r>
          </a:p>
        </p:txBody>
      </p:sp>
      <p:pic>
        <p:nvPicPr>
          <p:cNvPr id="692" name="6921AR3gf3Xz7abdDmxh9V.png" descr="6921AR3gf3Xz7abdDmxh9V.png"/>
          <p:cNvPicPr>
            <a:picLocks noChangeAspect="1"/>
          </p:cNvPicPr>
          <p:nvPr/>
        </p:nvPicPr>
        <p:blipFill>
          <a:blip r:embed="rId4">
            <a:extLst/>
          </a:blip>
          <a:stretch>
            <a:fillRect/>
          </a:stretch>
        </p:blipFill>
        <p:spPr>
          <a:xfrm>
            <a:off x="20842791" y="3878317"/>
            <a:ext cx="3828039" cy="2248974"/>
          </a:xfrm>
          <a:prstGeom prst="rect">
            <a:avLst/>
          </a:prstGeom>
          <a:ln w="12700">
            <a:miter lim="400000"/>
          </a:ln>
        </p:spPr>
      </p:pic>
      <p:pic>
        <p:nvPicPr>
          <p:cNvPr id="693" name="NBgMTTns9dV1ir4wC9brce.png" descr="NBgMTTns9dV1ir4wC9brce.png"/>
          <p:cNvPicPr>
            <a:picLocks noChangeAspect="1"/>
          </p:cNvPicPr>
          <p:nvPr/>
        </p:nvPicPr>
        <p:blipFill>
          <a:blip r:embed="rId5">
            <a:extLst/>
          </a:blip>
          <a:stretch>
            <a:fillRect/>
          </a:stretch>
        </p:blipFill>
        <p:spPr>
          <a:xfrm>
            <a:off x="20957707" y="6072824"/>
            <a:ext cx="3598206" cy="1570352"/>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 Subtitute in your token mint account from create-token-mint.ts…"/>
          <p:cNvSpPr txBox="1"/>
          <p:nvPr/>
        </p:nvSpPr>
        <p:spPr>
          <a:xfrm>
            <a:off x="3723881" y="3136008"/>
            <a:ext cx="16936238" cy="94488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Subtitute in your token mint account from create-token-mint.ts</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"HYeUCAqdsQBkqQNHRoBPov42QySDhwM7zAqiorToosbz"</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Subtitute in a recipient from addresses.ts</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recipient = </a:t>
            </a:r>
            <a:r>
              <a:rPr>
                <a:solidFill>
                  <a:srgbClr val="569CD6"/>
                </a:solidFill>
              </a:rPr>
              <a:t>new</a:t>
            </a:r>
            <a:r>
              <a:rPr>
                <a:solidFill>
                  <a:srgbClr val="D4D4D4"/>
                </a:solidFill>
              </a:rPr>
              <a:t> PublicKey(</a:t>
            </a:r>
            <a:r>
              <a:t>"Hxsgo2tPiu6967VUaEquk232riDKkaqK89wBvdSCgjH7"</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tokenAccount = </a:t>
            </a:r>
            <a:r>
              <a:rPr>
                <a:solidFill>
                  <a:srgbClr val="569CD6"/>
                </a:solidFill>
              </a:rPr>
              <a:t>await</a:t>
            </a:r>
            <a:r>
              <a:t> getOrCreateAssociatedTokenAccount(</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sender,</a:t>
            </a:r>
          </a:p>
          <a:p>
            <a:pPr algn="l" defTabSz="457200">
              <a:defRPr>
                <a:solidFill>
                  <a:srgbClr val="D4D4D4"/>
                </a:solidFill>
                <a:latin typeface="Menlo Regular"/>
                <a:ea typeface="Menlo Regular"/>
                <a:cs typeface="Menlo Regular"/>
                <a:sym typeface="Menlo Regular"/>
              </a:defRPr>
            </a:pPr>
            <a:r>
              <a:t>  tokenMintAccount,</a:t>
            </a:r>
          </a:p>
          <a:p>
            <a:pPr algn="l" defTabSz="457200">
              <a:defRPr>
                <a:solidFill>
                  <a:srgbClr val="D4D4D4"/>
                </a:solidFill>
                <a:latin typeface="Menlo Regular"/>
                <a:ea typeface="Menlo Regular"/>
                <a:cs typeface="Menlo Regular"/>
                <a:sym typeface="Menlo Regular"/>
              </a:defRPr>
            </a:pPr>
            <a:r>
              <a:t>  recipient</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r>
              <a:rPr>
                <a:solidFill>
                  <a:srgbClr val="CE9178"/>
                </a:solidFill>
              </a:rPr>
              <a:t>`Token Account: </a:t>
            </a:r>
            <a:r>
              <a:rPr>
                <a:solidFill>
                  <a:srgbClr val="569CD6"/>
                </a:solidFill>
              </a:rPr>
              <a:t>${</a:t>
            </a:r>
            <a:r>
              <a:t>tokenAccount.address.toBase58()</a:t>
            </a:r>
            <a:r>
              <a:rPr>
                <a:solidFill>
                  <a:srgbClr val="569CD6"/>
                </a:solidFill>
              </a:rPr>
              <a:t>}</a:t>
            </a:r>
            <a:r>
              <a:rPr>
                <a:solidFill>
                  <a:srgbClr val="CE9178"/>
                </a:solidFill>
              </a:rPr>
              <a: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link =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t>"address"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tokenAccount.address.toBase58(),</a:t>
            </a:r>
          </a:p>
          <a:p>
            <a:pPr algn="l" defTabSz="457200">
              <a:defRPr>
                <a:solidFill>
                  <a:srgbClr val="CE9178"/>
                </a:solidFill>
                <a:latin typeface="Menlo Regular"/>
                <a:ea typeface="Menlo Regular"/>
                <a:cs typeface="Menlo Regular"/>
                <a:sym typeface="Menlo Regular"/>
              </a:defRPr>
            </a:pPr>
            <a:r>
              <a:rPr>
                <a:solidFill>
                  <a:srgbClr val="D4D4D4"/>
                </a:solidFill>
              </a:rPr>
              <a:t>  </a:t>
            </a:r>
            <a:r>
              <a:t>"devnet"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Created token Account: </a:t>
            </a:r>
            <a:r>
              <a:rPr>
                <a:solidFill>
                  <a:srgbClr val="569CD6"/>
                </a:solidFill>
              </a:rPr>
              <a:t>${</a:t>
            </a:r>
            <a:r>
              <a:rPr>
                <a:solidFill>
                  <a:srgbClr val="D4D4D4"/>
                </a:solidFill>
              </a:rPr>
              <a:t>link</a:t>
            </a:r>
            <a:r>
              <a:rPr>
                <a:solidFill>
                  <a:srgbClr val="569CD6"/>
                </a:solidFill>
              </a:rPr>
              <a:t>}</a:t>
            </a:r>
            <a:r>
              <a:t>`</a:t>
            </a:r>
            <a:r>
              <a:rPr>
                <a:solidFill>
                  <a:srgbClr val="D4D4D4"/>
                </a:solidFill>
              </a:rPr>
              <a:t>);</a:t>
            </a:r>
          </a:p>
        </p:txBody>
      </p:sp>
      <p:sp>
        <p:nvSpPr>
          <p:cNvPr id="698" name="6. Make a token account for a recipient continued"/>
          <p:cNvSpPr txBox="1"/>
          <p:nvPr/>
        </p:nvSpPr>
        <p:spPr>
          <a:xfrm>
            <a:off x="1103663" y="647517"/>
            <a:ext cx="23259474"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6. Make a token account for a recipient continued</a:t>
            </a:r>
          </a:p>
        </p:txBody>
      </p:sp>
      <p:sp>
        <p:nvSpPr>
          <p:cNvPr id="699" name="create-token-account.ts continued"/>
          <p:cNvSpPr txBox="1"/>
          <p:nvPr/>
        </p:nvSpPr>
        <p:spPr>
          <a:xfrm>
            <a:off x="2337823" y="2288416"/>
            <a:ext cx="719450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create-token-account.ts continued</a:t>
            </a:r>
          </a:p>
        </p:txBody>
      </p:sp>
      <p:sp>
        <p:nvSpPr>
          <p:cNvPr id="700" name="npx esrun create-token-account.ts"/>
          <p:cNvSpPr txBox="1"/>
          <p:nvPr/>
        </p:nvSpPr>
        <p:spPr>
          <a:xfrm>
            <a:off x="-1988378" y="1279750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create-token-account.ts</a:t>
            </a:r>
            <a:endParaRPr>
              <a:solidFill>
                <a:srgbClr val="D4D4D4"/>
              </a:solidFill>
            </a:endParaR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pasted-movie.png" descr="pasted-movie.png"/>
          <p:cNvPicPr>
            <a:picLocks noChangeAspect="1"/>
          </p:cNvPicPr>
          <p:nvPr/>
        </p:nvPicPr>
        <p:blipFill>
          <a:blip r:embed="rId3">
            <a:extLst/>
          </a:blip>
          <a:stretch>
            <a:fillRect/>
          </a:stretch>
        </p:blipFill>
        <p:spPr>
          <a:xfrm rot="427396">
            <a:off x="-3922316" y="6045200"/>
            <a:ext cx="8688221" cy="15659607"/>
          </a:xfrm>
          <a:prstGeom prst="rect">
            <a:avLst/>
          </a:prstGeom>
          <a:ln w="12700">
            <a:miter lim="400000"/>
          </a:ln>
        </p:spPr>
      </p:pic>
      <p:pic>
        <p:nvPicPr>
          <p:cNvPr id="199" name="pasted-movie.png" descr="pasted-movie.png"/>
          <p:cNvPicPr>
            <a:picLocks noChangeAspect="1"/>
          </p:cNvPicPr>
          <p:nvPr/>
        </p:nvPicPr>
        <p:blipFill>
          <a:blip r:embed="rId4">
            <a:extLst/>
          </a:blip>
          <a:stretch>
            <a:fillRect/>
          </a:stretch>
        </p:blipFill>
        <p:spPr>
          <a:xfrm rot="20177307">
            <a:off x="22866018" y="9118600"/>
            <a:ext cx="6953582" cy="13716000"/>
          </a:xfrm>
          <a:prstGeom prst="rect">
            <a:avLst/>
          </a:prstGeom>
          <a:ln w="12700">
            <a:miter lim="400000"/>
          </a:ln>
        </p:spPr>
      </p:pic>
      <p:pic>
        <p:nvPicPr>
          <p:cNvPr id="200" name="_4ef105bf-7967-490f-8fa0-3aebcbafa68a.jpeg" descr="_4ef105bf-7967-490f-8fa0-3aebcbafa68a.jpeg"/>
          <p:cNvPicPr>
            <a:picLocks noChangeAspect="1"/>
          </p:cNvPicPr>
          <p:nvPr/>
        </p:nvPicPr>
        <p:blipFill>
          <a:blip r:embed="rId5">
            <a:extLst/>
          </a:blip>
          <a:stretch>
            <a:fillRect/>
          </a:stretch>
        </p:blipFill>
        <p:spPr>
          <a:xfrm>
            <a:off x="-939800" y="-3976490"/>
            <a:ext cx="25732979" cy="25732980"/>
          </a:xfrm>
          <a:prstGeom prst="rect">
            <a:avLst/>
          </a:prstGeom>
          <a:ln w="12700">
            <a:miter lim="400000"/>
          </a:ln>
        </p:spPr>
      </p:pic>
      <p:sp>
        <p:nvSpPr>
          <p:cNvPr id="201" name="Rectangle"/>
          <p:cNvSpPr/>
          <p:nvPr/>
        </p:nvSpPr>
        <p:spPr>
          <a:xfrm>
            <a:off x="-1429544" y="-2706192"/>
            <a:ext cx="27751088" cy="19636384"/>
          </a:xfrm>
          <a:prstGeom prst="rect">
            <a:avLst/>
          </a:prstGeom>
          <a:solidFill>
            <a:srgbClr val="000000">
              <a:alpha val="69085"/>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02" name="Image" descr="Image"/>
          <p:cNvPicPr>
            <a:picLocks noChangeAspect="1"/>
          </p:cNvPicPr>
          <p:nvPr/>
        </p:nvPicPr>
        <p:blipFill>
          <a:blip r:embed="rId6">
            <a:extLst/>
          </a:blip>
          <a:srcRect l="46548" t="42229" r="0" b="0"/>
          <a:stretch>
            <a:fillRect/>
          </a:stretch>
        </p:blipFill>
        <p:spPr>
          <a:xfrm>
            <a:off x="-203284" y="-315676"/>
            <a:ext cx="6533483" cy="5768152"/>
          </a:xfrm>
          <a:prstGeom prst="rect">
            <a:avLst/>
          </a:prstGeom>
          <a:ln w="12700">
            <a:miter lim="400000"/>
          </a:ln>
        </p:spPr>
      </p:pic>
      <p:sp>
        <p:nvSpPr>
          <p:cNvPr id="203" name="SYMMETRIC CRYPTO"/>
          <p:cNvSpPr txBox="1"/>
          <p:nvPr/>
        </p:nvSpPr>
        <p:spPr>
          <a:xfrm>
            <a:off x="4138295" y="3795302"/>
            <a:ext cx="16107411" cy="6125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cap="all" sz="19600"/>
            </a:lvl1pPr>
          </a:lstStyle>
          <a:p>
            <a:pPr/>
            <a:r>
              <a:t>SYMMETRIC CRYPTO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7. Open Solana Explorer and look at the recipient's new associated token account…"/>
          <p:cNvSpPr txBox="1"/>
          <p:nvPr>
            <p:ph type="title"/>
          </p:nvPr>
        </p:nvSpPr>
        <p:spPr>
          <a:xfrm>
            <a:off x="1187777" y="4720034"/>
            <a:ext cx="9779001" cy="4275932"/>
          </a:xfrm>
          <a:prstGeom prst="rect">
            <a:avLst/>
          </a:prstGeom>
        </p:spPr>
        <p:txBody>
          <a:bodyPr/>
          <a:lstStyle/>
          <a:p>
            <a:pPr defTabSz="1024102">
              <a:defRPr spc="-71" sz="3570"/>
            </a:pPr>
            <a:r>
              <a:t>7. Open Solana Explorer and look at the recipient's new associated token account</a:t>
            </a:r>
          </a:p>
          <a:p>
            <a:pPr defTabSz="1024102">
              <a:defRPr spc="-71" sz="3570"/>
            </a:pPr>
          </a:p>
          <a:p>
            <a:pPr defTabSz="1024102">
              <a:defRPr spc="-71" sz="3570"/>
            </a:pPr>
          </a:p>
          <a:p>
            <a:pPr defTabSz="1024102">
              <a:defRPr spc="-71" sz="3570"/>
            </a:pPr>
            <a:r>
              <a:t>Who is the </a:t>
            </a:r>
            <a:r>
              <a:rPr>
                <a:solidFill>
                  <a:srgbClr val="8F4AF6"/>
                </a:solidFill>
              </a:rPr>
              <a:t>owner</a:t>
            </a:r>
            <a:r>
              <a:t> of the newly created token account? </a:t>
            </a:r>
          </a:p>
          <a:p>
            <a:pPr defTabSz="1024102">
              <a:defRPr spc="-71" sz="3570"/>
            </a:pPr>
          </a:p>
          <a:p>
            <a:pPr defTabSz="1024102">
              <a:defRPr spc="-71" sz="3570"/>
            </a:pPr>
            <a:r>
              <a:t>What is the </a:t>
            </a:r>
            <a:r>
              <a:rPr>
                <a:solidFill>
                  <a:srgbClr val="70ED9D"/>
                </a:solidFill>
              </a:rPr>
              <a:t>mint</a:t>
            </a:r>
            <a:r>
              <a:t> of the newly created token account?</a:t>
            </a:r>
          </a:p>
        </p:txBody>
      </p:sp>
      <p:pic>
        <p:nvPicPr>
          <p:cNvPr id="705" name="Screenshot 2024-03-26 at 07.54.55.png" descr="Screenshot 2024-03-26 at 07.54.55.png"/>
          <p:cNvPicPr>
            <a:picLocks noChangeAspect="1"/>
          </p:cNvPicPr>
          <p:nvPr/>
        </p:nvPicPr>
        <p:blipFill>
          <a:blip r:embed="rId2">
            <a:extLst/>
          </a:blip>
          <a:stretch>
            <a:fillRect/>
          </a:stretch>
        </p:blipFill>
        <p:spPr>
          <a:xfrm>
            <a:off x="11954867" y="2901950"/>
            <a:ext cx="11341101" cy="7912100"/>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import { mintTo } from &quot;@solana/spl-token&quot;;…"/>
          <p:cNvSpPr txBox="1"/>
          <p:nvPr/>
        </p:nvSpPr>
        <p:spPr>
          <a:xfrm>
            <a:off x="3723881" y="4294965"/>
            <a:ext cx="16936238" cy="72644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 mintTo } </a:t>
            </a:r>
            <a:r>
              <a:rPr>
                <a:solidFill>
                  <a:srgbClr val="569CD6"/>
                </a:solidFill>
              </a:rPr>
              <a:t>from</a:t>
            </a:r>
            <a:r>
              <a:rPr>
                <a:solidFill>
                  <a:srgbClr val="D4D4D4"/>
                </a:solidFill>
              </a:rPr>
              <a:t> </a:t>
            </a:r>
            <a:r>
              <a:t>"@solana/spl-token"</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Connection, PublicKey, clusterApiUrl } </a:t>
            </a:r>
            <a:r>
              <a:rPr>
                <a:solidFill>
                  <a:srgbClr val="569CD6"/>
                </a:solidFill>
              </a:rPr>
              <a:t>from</a:t>
            </a:r>
            <a:r>
              <a:t> </a:t>
            </a:r>
            <a:r>
              <a:rPr>
                <a:solidFill>
                  <a:srgbClr val="CE9178"/>
                </a:solidFill>
              </a:rPr>
              <a:t>"@solana/web3.js"</a:t>
            </a:r>
            <a:r>
              <a:t>;</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r>
              <a:rPr>
                <a:solidFill>
                  <a:srgbClr val="CE9178"/>
                </a:solidFill>
              </a:rPr>
              <a:t>, "confirmed"</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Our token has two decimal places</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MINOR_UNITS_PER_MAJOR_UNITS = Math.pow(</a:t>
            </a:r>
            <a:r>
              <a:rPr>
                <a:solidFill>
                  <a:srgbClr val="B5CEA8"/>
                </a:solidFill>
              </a:rPr>
              <a:t>10</a:t>
            </a:r>
            <a:r>
              <a:t>, </a:t>
            </a:r>
            <a:r>
              <a:rPr>
                <a:solidFill>
                  <a:srgbClr val="B5CEA8"/>
                </a:solidFill>
              </a:rPr>
              <a:t>2</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sender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Substitute in your token mint account from create-token-mint.ts</a:t>
            </a: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"HNqDcFz6UNvfTZYFvZCDiV4FsZLk9umXZGaqNV6HA6TW"</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708" name="8. Mint tokens!"/>
          <p:cNvSpPr txBox="1"/>
          <p:nvPr/>
        </p:nvSpPr>
        <p:spPr>
          <a:xfrm>
            <a:off x="1335645" y="1090326"/>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8. Mint tokens! </a:t>
            </a:r>
          </a:p>
        </p:txBody>
      </p:sp>
      <p:sp>
        <p:nvSpPr>
          <p:cNvPr id="709" name="mint-tokens.ts"/>
          <p:cNvSpPr txBox="1"/>
          <p:nvPr/>
        </p:nvSpPr>
        <p:spPr>
          <a:xfrm>
            <a:off x="2287023" y="2999615"/>
            <a:ext cx="305364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mint-tokens.ts</a:t>
            </a:r>
          </a:p>
        </p:txBody>
      </p:sp>
      <p:sp>
        <p:nvSpPr>
          <p:cNvPr id="710" name="continued on next slide..."/>
          <p:cNvSpPr txBox="1"/>
          <p:nvPr/>
        </p:nvSpPr>
        <p:spPr>
          <a:xfrm>
            <a:off x="1956823" y="12219815"/>
            <a:ext cx="525505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 Subtitute in a recipient token account you just made…"/>
          <p:cNvSpPr txBox="1"/>
          <p:nvPr/>
        </p:nvSpPr>
        <p:spPr>
          <a:xfrm>
            <a:off x="3469881" y="4507608"/>
            <a:ext cx="16936238" cy="6959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Subtitute in a recipient token account you just made</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recipientAssociatedTokenAccount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"CTjoLdEeK8rk4YWYW9ZqACyjHexbYKH3hEoagHxLVEFs"</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transactionSignature = </a:t>
            </a:r>
            <a:r>
              <a:rPr>
                <a:solidFill>
                  <a:srgbClr val="569CD6"/>
                </a:solidFill>
              </a:rPr>
              <a:t>await</a:t>
            </a:r>
            <a:r>
              <a:t> mintTo(</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sender,</a:t>
            </a:r>
          </a:p>
          <a:p>
            <a:pPr algn="l" defTabSz="457200">
              <a:defRPr>
                <a:solidFill>
                  <a:srgbClr val="D4D4D4"/>
                </a:solidFill>
                <a:latin typeface="Menlo Regular"/>
                <a:ea typeface="Menlo Regular"/>
                <a:cs typeface="Menlo Regular"/>
                <a:sym typeface="Menlo Regular"/>
              </a:defRPr>
            </a:pPr>
            <a:r>
              <a:t>  tokenMintAccount,</a:t>
            </a:r>
          </a:p>
          <a:p>
            <a:pPr algn="l" defTabSz="457200">
              <a:defRPr>
                <a:solidFill>
                  <a:srgbClr val="D4D4D4"/>
                </a:solidFill>
                <a:latin typeface="Menlo Regular"/>
                <a:ea typeface="Menlo Regular"/>
                <a:cs typeface="Menlo Regular"/>
                <a:sym typeface="Menlo Regular"/>
              </a:defRPr>
            </a:pPr>
            <a:r>
              <a:t>  recipientAssociatedTokenAccount,</a:t>
            </a:r>
          </a:p>
          <a:p>
            <a:pPr algn="l" defTabSz="457200">
              <a:defRPr>
                <a:solidFill>
                  <a:srgbClr val="D4D4D4"/>
                </a:solidFill>
                <a:latin typeface="Menlo Regular"/>
                <a:ea typeface="Menlo Regular"/>
                <a:cs typeface="Menlo Regular"/>
                <a:sym typeface="Menlo Regular"/>
              </a:defRPr>
            </a:pPr>
            <a:r>
              <a:t>  sender,</a:t>
            </a:r>
          </a:p>
          <a:p>
            <a:pPr algn="l" defTabSz="457200">
              <a:defRPr>
                <a:solidFill>
                  <a:srgbClr val="D4D4D4"/>
                </a:solidFill>
                <a:latin typeface="Menlo Regular"/>
                <a:ea typeface="Menlo Regular"/>
                <a:cs typeface="Menlo Regular"/>
                <a:sym typeface="Menlo Regular"/>
              </a:defRPr>
            </a:pPr>
            <a:r>
              <a:t>  </a:t>
            </a:r>
            <a:r>
              <a:rPr>
                <a:solidFill>
                  <a:srgbClr val="B5CEA8"/>
                </a:solidFill>
              </a:rPr>
              <a:t>10</a:t>
            </a:r>
            <a:r>
              <a:t> * MINOR_UNITS_PER_MAJOR_UNITS</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link = getExplorerLink(</a:t>
            </a:r>
            <a:r>
              <a:rPr>
                <a:solidFill>
                  <a:srgbClr val="CE9178"/>
                </a:solidFill>
              </a:rPr>
              <a:t>"transaction"</a:t>
            </a:r>
            <a:r>
              <a:t>, transactionSignature, </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Success! Mint Token Transaction: </a:t>
            </a:r>
            <a:r>
              <a:rPr>
                <a:solidFill>
                  <a:srgbClr val="569CD6"/>
                </a:solidFill>
              </a:rPr>
              <a:t>${</a:t>
            </a:r>
            <a:r>
              <a:rPr>
                <a:solidFill>
                  <a:srgbClr val="D4D4D4"/>
                </a:solidFill>
              </a:rPr>
              <a:t>link</a:t>
            </a:r>
            <a:r>
              <a:rPr>
                <a:solidFill>
                  <a:srgbClr val="569CD6"/>
                </a:solidFill>
              </a:rPr>
              <a:t>}</a:t>
            </a:r>
            <a:r>
              <a:t>`</a:t>
            </a:r>
            <a:r>
              <a:rPr>
                <a:solidFill>
                  <a:srgbClr val="D4D4D4"/>
                </a:solidFill>
              </a:rPr>
              <a:t>);</a:t>
            </a:r>
          </a:p>
        </p:txBody>
      </p:sp>
      <p:sp>
        <p:nvSpPr>
          <p:cNvPr id="715" name="9. Mint tokens (continued)"/>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9. Mint tokens (continued) </a:t>
            </a:r>
          </a:p>
        </p:txBody>
      </p:sp>
      <p:sp>
        <p:nvSpPr>
          <p:cNvPr id="716" name="mint-tokens.ts"/>
          <p:cNvSpPr txBox="1"/>
          <p:nvPr/>
        </p:nvSpPr>
        <p:spPr>
          <a:xfrm>
            <a:off x="2287023" y="2999615"/>
            <a:ext cx="305364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mint-tokens.ts</a:t>
            </a:r>
          </a:p>
        </p:txBody>
      </p:sp>
      <p:sp>
        <p:nvSpPr>
          <p:cNvPr id="717" name="npx esrun mint-tokens.ts"/>
          <p:cNvSpPr txBox="1"/>
          <p:nvPr/>
        </p:nvSpPr>
        <p:spPr>
          <a:xfrm>
            <a:off x="-3359978" y="1234030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mint-tokens.ts</a:t>
            </a:r>
            <a:endParaRPr>
              <a:solidFill>
                <a:srgbClr val="D4D4D4"/>
              </a:solidFill>
            </a:endParaR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10. Open Solana Explorer…"/>
          <p:cNvSpPr txBox="1"/>
          <p:nvPr>
            <p:ph type="title"/>
          </p:nvPr>
        </p:nvSpPr>
        <p:spPr>
          <a:xfrm>
            <a:off x="1187777" y="4720034"/>
            <a:ext cx="9779001" cy="4275932"/>
          </a:xfrm>
          <a:prstGeom prst="rect">
            <a:avLst/>
          </a:prstGeom>
        </p:spPr>
        <p:txBody>
          <a:bodyPr/>
          <a:lstStyle/>
          <a:p>
            <a:pPr defTabSz="1146019">
              <a:defRPr spc="-79" sz="3995"/>
            </a:pPr>
            <a:r>
              <a:t>10. Open Solana Explorer</a:t>
            </a:r>
          </a:p>
          <a:p>
            <a:pPr defTabSz="1146019">
              <a:defRPr spc="-79" sz="3995"/>
            </a:pPr>
          </a:p>
          <a:p>
            <a:pPr defTabSz="1146019">
              <a:defRPr spc="-79" sz="3995"/>
            </a:pPr>
          </a:p>
          <a:p>
            <a:pPr defTabSz="1146019">
              <a:defRPr spc="-79" sz="3995"/>
            </a:pPr>
            <a:r>
              <a:t>Look at the Token Program Mint to Instruction</a:t>
            </a:r>
          </a:p>
          <a:p>
            <a:pPr defTabSz="1146019">
              <a:defRPr spc="-79" sz="3995"/>
            </a:pPr>
          </a:p>
          <a:p>
            <a:pPr defTabSz="1146019">
              <a:defRPr spc="-79" sz="3995"/>
            </a:pPr>
            <a:r>
              <a:t>What is the </a:t>
            </a:r>
            <a:r>
              <a:rPr>
                <a:solidFill>
                  <a:srgbClr val="56A184"/>
                </a:solidFill>
              </a:rPr>
              <a:t>updated balance</a:t>
            </a:r>
            <a:r>
              <a:t> of the recipients Asociated Token Account?</a:t>
            </a:r>
          </a:p>
        </p:txBody>
      </p:sp>
      <p:pic>
        <p:nvPicPr>
          <p:cNvPr id="722" name="Screenshot 2024-03-26 at 07.54.55.png" descr="Screenshot 2024-03-26 at 07.54.55.png"/>
          <p:cNvPicPr>
            <a:picLocks noChangeAspect="1"/>
          </p:cNvPicPr>
          <p:nvPr/>
        </p:nvPicPr>
        <p:blipFill>
          <a:blip r:embed="rId2">
            <a:extLst/>
          </a:blip>
          <a:stretch>
            <a:fillRect/>
          </a:stretch>
        </p:blipFill>
        <p:spPr>
          <a:xfrm>
            <a:off x="11954867" y="2901950"/>
            <a:ext cx="11341101" cy="791210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import &quot;dotenv/config&quot;;…"/>
          <p:cNvSpPr txBox="1"/>
          <p:nvPr/>
        </p:nvSpPr>
        <p:spPr>
          <a:xfrm>
            <a:off x="3520681" y="3844065"/>
            <a:ext cx="16936238" cy="8610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2000">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sz="2000">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  getExplorerLink,</a:t>
            </a:r>
          </a:p>
          <a:p>
            <a:pPr algn="l" defTabSz="457200">
              <a:defRPr sz="2000">
                <a:solidFill>
                  <a:srgbClr val="D4D4D4"/>
                </a:solidFill>
                <a:latin typeface="Menlo Regular"/>
                <a:ea typeface="Menlo Regular"/>
                <a:cs typeface="Menlo Regular"/>
                <a:sym typeface="Menlo Regular"/>
              </a:defRPr>
            </a:pPr>
            <a:r>
              <a:t>  getKeypairFromEnvironment,</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rPr>
                <a:solidFill>
                  <a:srgbClr val="569CD6"/>
                </a:solidFill>
              </a:rPr>
              <a:t>import</a:t>
            </a:r>
            <a:r>
              <a:t> { Connection, PublicKey, clusterApiUrl } </a:t>
            </a:r>
            <a:r>
              <a:rPr>
                <a:solidFill>
                  <a:srgbClr val="569CD6"/>
                </a:solidFill>
              </a:rPr>
              <a:t>from</a:t>
            </a:r>
            <a:r>
              <a:t> </a:t>
            </a:r>
            <a:r>
              <a:rPr>
                <a:solidFill>
                  <a:srgbClr val="CE9178"/>
                </a:solidFill>
              </a:rPr>
              <a:t>"@solana/web3.js"</a:t>
            </a:r>
            <a:r>
              <a:t>;</a:t>
            </a:r>
          </a:p>
          <a:p>
            <a:pPr algn="l" defTabSz="457200">
              <a:defRPr sz="2000">
                <a:solidFill>
                  <a:srgbClr val="D4D4D4"/>
                </a:solidFill>
                <a:latin typeface="Menlo Regular"/>
                <a:ea typeface="Menlo Regular"/>
                <a:cs typeface="Menlo Regular"/>
                <a:sym typeface="Menlo Regular"/>
              </a:defRPr>
            </a:pPr>
            <a:r>
              <a:rPr>
                <a:solidFill>
                  <a:srgbClr val="569CD6"/>
                </a:solidFill>
              </a:rPr>
              <a:t>import</a:t>
            </a:r>
            <a:r>
              <a:t> { getOrCreateAssociatedTokenAccount, transfer } </a:t>
            </a:r>
            <a:r>
              <a:rPr>
                <a:solidFill>
                  <a:srgbClr val="569CD6"/>
                </a:solidFill>
              </a:rPr>
              <a:t>from</a:t>
            </a:r>
            <a:r>
              <a:t> </a:t>
            </a:r>
            <a:r>
              <a:rPr>
                <a:solidFill>
                  <a:srgbClr val="CE9178"/>
                </a:solidFill>
              </a:rPr>
              <a:t>"@solana/spl-token"</a:t>
            </a:r>
            <a:r>
              <a:t>;</a:t>
            </a: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 "confirmed"</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sender = getKeypairFromEnvironment(</a:t>
            </a:r>
            <a:r>
              <a:rPr>
                <a:solidFill>
                  <a:srgbClr val="CE9178"/>
                </a:solidFill>
              </a:rPr>
              <a:t>"SECRET_KEY"</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console.log(</a:t>
            </a:r>
          </a:p>
          <a:p>
            <a:pPr algn="l" defTabSz="457200">
              <a:defRPr sz="2000">
                <a:solidFill>
                  <a:srgbClr val="CE9178"/>
                </a:solidFill>
                <a:latin typeface="Menlo Regular"/>
                <a:ea typeface="Menlo Regular"/>
                <a:cs typeface="Menlo Regular"/>
                <a:sym typeface="Menlo Regular"/>
              </a:defRPr>
            </a:pPr>
            <a:r>
              <a:rPr>
                <a:solidFill>
                  <a:srgbClr val="D4D4D4"/>
                </a:solidFill>
              </a:rPr>
              <a:t>  </a:t>
            </a:r>
            <a:r>
              <a:t>`🔑 Loaded our keypair securely, using an env file! Our public key is: </a:t>
            </a:r>
            <a:r>
              <a:rPr>
                <a:solidFill>
                  <a:srgbClr val="569CD6"/>
                </a:solidFill>
              </a:rPr>
              <a:t>${</a:t>
            </a:r>
            <a:r>
              <a:rPr>
                <a:solidFill>
                  <a:srgbClr val="D4D4D4"/>
                </a:solidFill>
              </a:rPr>
              <a:t>sender.publicKey.toBase58()</a:t>
            </a:r>
            <a:r>
              <a:rPr>
                <a:solidFill>
                  <a:srgbClr val="569CD6"/>
                </a:solidFill>
              </a:rPr>
              <a:t>}</a:t>
            </a:r>
            <a: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t>// Add the recipient public key here</a:t>
            </a:r>
            <a:endParaRPr>
              <a:solidFill>
                <a:srgbClr val="D4D4D4"/>
              </a:solidFill>
            </a:endParaRPr>
          </a:p>
          <a:p>
            <a:pPr algn="l" defTabSz="457200">
              <a:defRPr sz="2000">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recipient = </a:t>
            </a:r>
            <a:r>
              <a:rPr>
                <a:solidFill>
                  <a:srgbClr val="569CD6"/>
                </a:solidFill>
              </a:rPr>
              <a:t>new</a:t>
            </a:r>
            <a:r>
              <a:rPr>
                <a:solidFill>
                  <a:srgbClr val="D4D4D4"/>
                </a:solidFill>
              </a:rPr>
              <a:t> PublicKey(</a:t>
            </a:r>
            <a:r>
              <a:t>"YOUR_RECIPIENT_HERE"</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t>// Subtitute in your token mint account</a:t>
            </a:r>
            <a:endParaRPr>
              <a:solidFill>
                <a:srgbClr val="D4D4D4"/>
              </a:solidFill>
            </a:endParaRPr>
          </a:p>
          <a:p>
            <a:pPr algn="l" defTabSz="457200">
              <a:defRPr sz="2000">
                <a:solidFill>
                  <a:srgbClr val="CE9178"/>
                </a:solidFill>
                <a:latin typeface="Menlo Regular"/>
                <a:ea typeface="Menlo Regular"/>
                <a:cs typeface="Menlo Regular"/>
                <a:sym typeface="Menlo Regular"/>
              </a:defRPr>
            </a:pPr>
            <a:r>
              <a:rPr>
                <a:solidFill>
                  <a:srgbClr val="569CD6"/>
                </a:solidFill>
              </a:rPr>
              <a:t>const</a:t>
            </a:r>
            <a:r>
              <a:rPr>
                <a:solidFill>
                  <a:srgbClr val="D4D4D4"/>
                </a:solidFill>
              </a:rPr>
              <a:t> tokenMintAccount = </a:t>
            </a:r>
            <a:r>
              <a:rPr>
                <a:solidFill>
                  <a:srgbClr val="569CD6"/>
                </a:solidFill>
              </a:rPr>
              <a:t>new</a:t>
            </a:r>
            <a:r>
              <a:rPr>
                <a:solidFill>
                  <a:srgbClr val="D4D4D4"/>
                </a:solidFill>
              </a:rPr>
              <a:t> PublicKey(</a:t>
            </a:r>
            <a:r>
              <a:t>"YOUR_TOKEN_MINT_ADDRESS_HERE"</a:t>
            </a:r>
            <a:r>
              <a:rPr>
                <a:solidFill>
                  <a:srgbClr val="D4D4D4"/>
                </a:solidFill>
              </a:rPr>
              <a:t>);</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6A9955"/>
                </a:solidFill>
                <a:latin typeface="Menlo Regular"/>
                <a:ea typeface="Menlo Regular"/>
                <a:cs typeface="Menlo Regular"/>
                <a:sym typeface="Menlo Regular"/>
              </a:defRPr>
            </a:pPr>
            <a:r>
              <a:t>// Our token has two decimal places</a:t>
            </a:r>
            <a:endParaRPr>
              <a:solidFill>
                <a:srgbClr val="D4D4D4"/>
              </a:solidFill>
            </a:endParaR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MINOR_UNITS_PER_MAJOR_UNITS = Math.pow(</a:t>
            </a:r>
            <a:r>
              <a:rPr>
                <a:solidFill>
                  <a:srgbClr val="B5CEA8"/>
                </a:solidFill>
              </a:rPr>
              <a:t>10</a:t>
            </a:r>
            <a:r>
              <a:t>, </a:t>
            </a:r>
            <a:r>
              <a:rPr>
                <a:solidFill>
                  <a:srgbClr val="B5CEA8"/>
                </a:solidFill>
              </a:rPr>
              <a:t>2</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CE9178"/>
                </a:solidFill>
                <a:latin typeface="Menlo Regular"/>
                <a:ea typeface="Menlo Regular"/>
                <a:cs typeface="Menlo Regular"/>
                <a:sym typeface="Menlo Regular"/>
              </a:defRPr>
            </a:pPr>
            <a:r>
              <a:rPr>
                <a:solidFill>
                  <a:srgbClr val="D4D4D4"/>
                </a:solidFill>
              </a:rPr>
              <a:t>console.log(</a:t>
            </a:r>
            <a:r>
              <a:t>`💸 Attempting to send 1 token to </a:t>
            </a:r>
            <a:r>
              <a:rPr>
                <a:solidFill>
                  <a:srgbClr val="569CD6"/>
                </a:solidFill>
              </a:rPr>
              <a:t>${</a:t>
            </a:r>
            <a:r>
              <a:rPr>
                <a:solidFill>
                  <a:srgbClr val="D4D4D4"/>
                </a:solidFill>
              </a:rPr>
              <a:t>recipient.toBase58()</a:t>
            </a:r>
            <a:r>
              <a:rPr>
                <a:solidFill>
                  <a:srgbClr val="569CD6"/>
                </a:solidFill>
              </a:rPr>
              <a:t>}</a:t>
            </a:r>
            <a:r>
              <a:t>...`</a:t>
            </a:r>
            <a:r>
              <a:rPr>
                <a:solidFill>
                  <a:srgbClr val="D4D4D4"/>
                </a:solidFill>
              </a:rPr>
              <a:t>);</a:t>
            </a:r>
          </a:p>
        </p:txBody>
      </p:sp>
      <p:sp>
        <p:nvSpPr>
          <p:cNvPr id="725" name="11. Send tokens!"/>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11. Send tokens! </a:t>
            </a:r>
          </a:p>
        </p:txBody>
      </p:sp>
      <p:sp>
        <p:nvSpPr>
          <p:cNvPr id="726" name="send-spl-tokens.ts"/>
          <p:cNvSpPr txBox="1"/>
          <p:nvPr/>
        </p:nvSpPr>
        <p:spPr>
          <a:xfrm>
            <a:off x="2287023" y="2999615"/>
            <a:ext cx="394243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send-spl-tokens.ts</a:t>
            </a:r>
          </a:p>
        </p:txBody>
      </p:sp>
      <p:sp>
        <p:nvSpPr>
          <p:cNvPr id="727" name="continued on next slide..."/>
          <p:cNvSpPr txBox="1"/>
          <p:nvPr/>
        </p:nvSpPr>
        <p:spPr>
          <a:xfrm>
            <a:off x="1983947" y="12664216"/>
            <a:ext cx="5255057"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slide...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 Get or create the source and destination token accounts to store this token…"/>
          <p:cNvSpPr txBox="1"/>
          <p:nvPr/>
        </p:nvSpPr>
        <p:spPr>
          <a:xfrm>
            <a:off x="3469881" y="3955158"/>
            <a:ext cx="16936238" cy="80645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1700">
                <a:solidFill>
                  <a:srgbClr val="6A9955"/>
                </a:solidFill>
                <a:latin typeface="Menlo Regular"/>
                <a:ea typeface="Menlo Regular"/>
                <a:cs typeface="Menlo Regular"/>
                <a:sym typeface="Menlo Regular"/>
              </a:defRPr>
            </a:pPr>
            <a:r>
              <a:t>// Get or create the source and destination token accounts to store this token</a:t>
            </a:r>
            <a:endParaRPr>
              <a:solidFill>
                <a:srgbClr val="D4D4D4"/>
              </a:solidFill>
            </a:endParaR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sourceTokenAccount = </a:t>
            </a:r>
            <a:r>
              <a:rPr>
                <a:solidFill>
                  <a:srgbClr val="569CD6"/>
                </a:solidFill>
              </a:rPr>
              <a:t>await</a:t>
            </a:r>
            <a:r>
              <a:t> getOrCreateAssociatedTokenAccount(</a:t>
            </a:r>
          </a:p>
          <a:p>
            <a:pPr algn="l" defTabSz="457200">
              <a:defRPr sz="1700">
                <a:solidFill>
                  <a:srgbClr val="D4D4D4"/>
                </a:solidFill>
                <a:latin typeface="Menlo Regular"/>
                <a:ea typeface="Menlo Regular"/>
                <a:cs typeface="Menlo Regular"/>
                <a:sym typeface="Menlo Regular"/>
              </a:defRPr>
            </a:pPr>
            <a:r>
              <a:t>  connection,</a:t>
            </a:r>
          </a:p>
          <a:p>
            <a:pPr algn="l" defTabSz="457200">
              <a:defRPr sz="1700">
                <a:solidFill>
                  <a:srgbClr val="D4D4D4"/>
                </a:solidFill>
                <a:latin typeface="Menlo Regular"/>
                <a:ea typeface="Menlo Regular"/>
                <a:cs typeface="Menlo Regular"/>
                <a:sym typeface="Menlo Regular"/>
              </a:defRPr>
            </a:pPr>
            <a:r>
              <a:t>  sender,</a:t>
            </a:r>
          </a:p>
          <a:p>
            <a:pPr algn="l" defTabSz="457200">
              <a:defRPr sz="1700">
                <a:solidFill>
                  <a:srgbClr val="D4D4D4"/>
                </a:solidFill>
                <a:latin typeface="Menlo Regular"/>
                <a:ea typeface="Menlo Regular"/>
                <a:cs typeface="Menlo Regular"/>
                <a:sym typeface="Menlo Regular"/>
              </a:defRPr>
            </a:pPr>
            <a:r>
              <a:t>  tokenMintAccount,</a:t>
            </a:r>
          </a:p>
          <a:p>
            <a:pPr algn="l" defTabSz="457200">
              <a:defRPr sz="1700">
                <a:solidFill>
                  <a:srgbClr val="D4D4D4"/>
                </a:solidFill>
                <a:latin typeface="Menlo Regular"/>
                <a:ea typeface="Menlo Regular"/>
                <a:cs typeface="Menlo Regular"/>
                <a:sym typeface="Menlo Regular"/>
              </a:defRPr>
            </a:pPr>
            <a:r>
              <a:t>  sender.publicKey</a:t>
            </a:r>
          </a:p>
          <a:p>
            <a:pPr algn="l" defTabSz="457200">
              <a:defRPr sz="1700">
                <a:solidFill>
                  <a:srgbClr val="D4D4D4"/>
                </a:solidFill>
                <a:latin typeface="Menlo Regular"/>
                <a:ea typeface="Menlo Regular"/>
                <a:cs typeface="Menlo Regular"/>
                <a:sym typeface="Menlo Regular"/>
              </a:defRPr>
            </a:pP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destinationTokenAccount = </a:t>
            </a:r>
            <a:r>
              <a:rPr>
                <a:solidFill>
                  <a:srgbClr val="569CD6"/>
                </a:solidFill>
              </a:rPr>
              <a:t>await</a:t>
            </a:r>
            <a:r>
              <a:t> getOrCreateAssociatedTokenAccount(</a:t>
            </a:r>
          </a:p>
          <a:p>
            <a:pPr algn="l" defTabSz="457200">
              <a:defRPr sz="1700">
                <a:solidFill>
                  <a:srgbClr val="D4D4D4"/>
                </a:solidFill>
                <a:latin typeface="Menlo Regular"/>
                <a:ea typeface="Menlo Regular"/>
                <a:cs typeface="Menlo Regular"/>
                <a:sym typeface="Menlo Regular"/>
              </a:defRPr>
            </a:pPr>
            <a:r>
              <a:t>  connection,</a:t>
            </a:r>
          </a:p>
          <a:p>
            <a:pPr algn="l" defTabSz="457200">
              <a:defRPr sz="1700">
                <a:solidFill>
                  <a:srgbClr val="D4D4D4"/>
                </a:solidFill>
                <a:latin typeface="Menlo Regular"/>
                <a:ea typeface="Menlo Regular"/>
                <a:cs typeface="Menlo Regular"/>
                <a:sym typeface="Menlo Regular"/>
              </a:defRPr>
            </a:pPr>
            <a:r>
              <a:t>  sender,</a:t>
            </a:r>
          </a:p>
          <a:p>
            <a:pPr algn="l" defTabSz="457200">
              <a:defRPr sz="1700">
                <a:solidFill>
                  <a:srgbClr val="D4D4D4"/>
                </a:solidFill>
                <a:latin typeface="Menlo Regular"/>
                <a:ea typeface="Menlo Regular"/>
                <a:cs typeface="Menlo Regular"/>
                <a:sym typeface="Menlo Regular"/>
              </a:defRPr>
            </a:pPr>
            <a:r>
              <a:t>  tokenMintAccount,</a:t>
            </a:r>
          </a:p>
          <a:p>
            <a:pPr algn="l" defTabSz="457200">
              <a:defRPr sz="1700">
                <a:solidFill>
                  <a:srgbClr val="D4D4D4"/>
                </a:solidFill>
                <a:latin typeface="Menlo Regular"/>
                <a:ea typeface="Menlo Regular"/>
                <a:cs typeface="Menlo Regular"/>
                <a:sym typeface="Menlo Regular"/>
              </a:defRPr>
            </a:pPr>
            <a:r>
              <a:t>  recipient</a:t>
            </a:r>
          </a:p>
          <a:p>
            <a:pPr algn="l" defTabSz="457200">
              <a:defRPr sz="1700">
                <a:solidFill>
                  <a:srgbClr val="D4D4D4"/>
                </a:solidFill>
                <a:latin typeface="Menlo Regular"/>
                <a:ea typeface="Menlo Regular"/>
                <a:cs typeface="Menlo Regular"/>
                <a:sym typeface="Menlo Regular"/>
              </a:defRPr>
            </a:pP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6A9955"/>
                </a:solidFill>
                <a:latin typeface="Menlo Regular"/>
                <a:ea typeface="Menlo Regular"/>
                <a:cs typeface="Menlo Regular"/>
                <a:sym typeface="Menlo Regular"/>
              </a:defRPr>
            </a:pPr>
            <a:r>
              <a:t>// Transfer the tokens</a:t>
            </a:r>
            <a:endParaRPr>
              <a:solidFill>
                <a:srgbClr val="D4D4D4"/>
              </a:solidFill>
            </a:endParaR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signature = </a:t>
            </a:r>
            <a:r>
              <a:rPr>
                <a:solidFill>
                  <a:srgbClr val="569CD6"/>
                </a:solidFill>
              </a:rPr>
              <a:t>await</a:t>
            </a:r>
            <a:r>
              <a:t> transfer(</a:t>
            </a:r>
          </a:p>
          <a:p>
            <a:pPr algn="l" defTabSz="457200">
              <a:defRPr sz="1700">
                <a:solidFill>
                  <a:srgbClr val="D4D4D4"/>
                </a:solidFill>
                <a:latin typeface="Menlo Regular"/>
                <a:ea typeface="Menlo Regular"/>
                <a:cs typeface="Menlo Regular"/>
                <a:sym typeface="Menlo Regular"/>
              </a:defRPr>
            </a:pPr>
            <a:r>
              <a:t>  connection,</a:t>
            </a:r>
          </a:p>
          <a:p>
            <a:pPr algn="l" defTabSz="457200">
              <a:defRPr sz="1700">
                <a:solidFill>
                  <a:srgbClr val="D4D4D4"/>
                </a:solidFill>
                <a:latin typeface="Menlo Regular"/>
                <a:ea typeface="Menlo Regular"/>
                <a:cs typeface="Menlo Regular"/>
                <a:sym typeface="Menlo Regular"/>
              </a:defRPr>
            </a:pPr>
            <a:r>
              <a:t>  sender,</a:t>
            </a:r>
          </a:p>
          <a:p>
            <a:pPr algn="l" defTabSz="457200">
              <a:defRPr sz="1700">
                <a:solidFill>
                  <a:srgbClr val="D4D4D4"/>
                </a:solidFill>
                <a:latin typeface="Menlo Regular"/>
                <a:ea typeface="Menlo Regular"/>
                <a:cs typeface="Menlo Regular"/>
                <a:sym typeface="Menlo Regular"/>
              </a:defRPr>
            </a:pPr>
            <a:r>
              <a:t>  sourceTokenAccount.address,</a:t>
            </a:r>
          </a:p>
          <a:p>
            <a:pPr algn="l" defTabSz="457200">
              <a:defRPr sz="1700">
                <a:solidFill>
                  <a:srgbClr val="D4D4D4"/>
                </a:solidFill>
                <a:latin typeface="Menlo Regular"/>
                <a:ea typeface="Menlo Regular"/>
                <a:cs typeface="Menlo Regular"/>
                <a:sym typeface="Menlo Regular"/>
              </a:defRPr>
            </a:pPr>
            <a:r>
              <a:t>  destinationTokenAccount.address,</a:t>
            </a:r>
          </a:p>
          <a:p>
            <a:pPr algn="l" defTabSz="457200">
              <a:defRPr sz="1700">
                <a:solidFill>
                  <a:srgbClr val="D4D4D4"/>
                </a:solidFill>
                <a:latin typeface="Menlo Regular"/>
                <a:ea typeface="Menlo Regular"/>
                <a:cs typeface="Menlo Regular"/>
                <a:sym typeface="Menlo Regular"/>
              </a:defRPr>
            </a:pPr>
            <a:r>
              <a:t>  sender,</a:t>
            </a:r>
          </a:p>
          <a:p>
            <a:pPr algn="l" defTabSz="457200">
              <a:defRPr sz="1700">
                <a:solidFill>
                  <a:srgbClr val="D4D4D4"/>
                </a:solidFill>
                <a:latin typeface="Menlo Regular"/>
                <a:ea typeface="Menlo Regular"/>
                <a:cs typeface="Menlo Regular"/>
                <a:sym typeface="Menlo Regular"/>
              </a:defRPr>
            </a:pPr>
            <a:r>
              <a:t>  </a:t>
            </a:r>
            <a:r>
              <a:rPr>
                <a:solidFill>
                  <a:srgbClr val="B5CEA8"/>
                </a:solidFill>
              </a:rPr>
              <a:t>1</a:t>
            </a:r>
            <a:r>
              <a:t> * MINOR_UNITS_PER_MAJOR_UNITS</a:t>
            </a:r>
          </a:p>
          <a:p>
            <a:pPr algn="l" defTabSz="457200">
              <a:defRPr sz="1700">
                <a:solidFill>
                  <a:srgbClr val="D4D4D4"/>
                </a:solidFill>
                <a:latin typeface="Menlo Regular"/>
                <a:ea typeface="Menlo Regular"/>
                <a:cs typeface="Menlo Regular"/>
                <a:sym typeface="Menlo Regular"/>
              </a:defRPr>
            </a:pP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D4D4D4"/>
                </a:solidFill>
                <a:latin typeface="Menlo Regular"/>
                <a:ea typeface="Menlo Regular"/>
                <a:cs typeface="Menlo Regular"/>
                <a:sym typeface="Menlo Regular"/>
              </a:defRPr>
            </a:pPr>
            <a:r>
              <a:rPr>
                <a:solidFill>
                  <a:srgbClr val="569CD6"/>
                </a:solidFill>
              </a:rPr>
              <a:t>const</a:t>
            </a:r>
            <a:r>
              <a:t> explorerLink = getExplorerLink(</a:t>
            </a:r>
            <a:r>
              <a:rPr>
                <a:solidFill>
                  <a:srgbClr val="CE9178"/>
                </a:solidFill>
              </a:rPr>
              <a:t>"transaction"</a:t>
            </a:r>
            <a:r>
              <a:t>, signature, </a:t>
            </a:r>
            <a:r>
              <a:rPr>
                <a:solidFill>
                  <a:srgbClr val="CE9178"/>
                </a:solidFill>
              </a:rPr>
              <a:t>"devnet"</a:t>
            </a:r>
            <a:r>
              <a:t>);</a:t>
            </a:r>
          </a:p>
          <a:p>
            <a:pPr algn="l" defTabSz="457200">
              <a:defRPr sz="1700">
                <a:solidFill>
                  <a:srgbClr val="D4D4D4"/>
                </a:solidFill>
                <a:latin typeface="Menlo Regular"/>
                <a:ea typeface="Menlo Regular"/>
                <a:cs typeface="Menlo Regular"/>
                <a:sym typeface="Menlo Regular"/>
              </a:defRPr>
            </a:pPr>
          </a:p>
          <a:p>
            <a:pPr algn="l" defTabSz="457200">
              <a:defRPr sz="1700">
                <a:solidFill>
                  <a:srgbClr val="CE9178"/>
                </a:solidFill>
                <a:latin typeface="Menlo Regular"/>
                <a:ea typeface="Menlo Regular"/>
                <a:cs typeface="Menlo Regular"/>
                <a:sym typeface="Menlo Regular"/>
              </a:defRPr>
            </a:pPr>
            <a:r>
              <a:rPr>
                <a:solidFill>
                  <a:srgbClr val="D4D4D4"/>
                </a:solidFill>
              </a:rPr>
              <a:t>console.log(</a:t>
            </a:r>
            <a:r>
              <a:t>`✅ Transaction confirmed, explorer link is: </a:t>
            </a:r>
            <a:r>
              <a:rPr>
                <a:solidFill>
                  <a:srgbClr val="569CD6"/>
                </a:solidFill>
              </a:rPr>
              <a:t>${</a:t>
            </a:r>
            <a:r>
              <a:rPr>
                <a:solidFill>
                  <a:srgbClr val="D4D4D4"/>
                </a:solidFill>
              </a:rPr>
              <a:t>explorerLink</a:t>
            </a:r>
            <a:r>
              <a:rPr>
                <a:solidFill>
                  <a:srgbClr val="569CD6"/>
                </a:solidFill>
              </a:rPr>
              <a:t>}</a:t>
            </a:r>
            <a:r>
              <a:t>!`</a:t>
            </a:r>
            <a:r>
              <a:rPr>
                <a:solidFill>
                  <a:srgbClr val="D4D4D4"/>
                </a:solidFill>
              </a:rPr>
              <a:t>);</a:t>
            </a:r>
          </a:p>
        </p:txBody>
      </p:sp>
      <p:sp>
        <p:nvSpPr>
          <p:cNvPr id="732" name="12. Send tokens (continued)"/>
          <p:cNvSpPr txBox="1"/>
          <p:nvPr/>
        </p:nvSpPr>
        <p:spPr>
          <a:xfrm>
            <a:off x="1408463" y="10539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12. Send tokens (continued) </a:t>
            </a:r>
          </a:p>
        </p:txBody>
      </p:sp>
      <p:sp>
        <p:nvSpPr>
          <p:cNvPr id="733" name="send-spl-tokens.ts"/>
          <p:cNvSpPr txBox="1"/>
          <p:nvPr/>
        </p:nvSpPr>
        <p:spPr>
          <a:xfrm>
            <a:off x="2287023" y="2999615"/>
            <a:ext cx="394243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send-spl-tokens.ts</a:t>
            </a:r>
          </a:p>
        </p:txBody>
      </p:sp>
      <p:sp>
        <p:nvSpPr>
          <p:cNvPr id="734" name="npx esrun send-spl-tokens.ts"/>
          <p:cNvSpPr txBox="1"/>
          <p:nvPr/>
        </p:nvSpPr>
        <p:spPr>
          <a:xfrm>
            <a:off x="-3359978" y="12340302"/>
            <a:ext cx="1693623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send-spl-tokens.ts</a:t>
            </a:r>
            <a:endParaRPr>
              <a:solidFill>
                <a:srgbClr val="D4D4D4"/>
              </a:solidFill>
            </a:endParaR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13. Open the transaction in Solana Explorer…"/>
          <p:cNvSpPr txBox="1"/>
          <p:nvPr>
            <p:ph type="title"/>
          </p:nvPr>
        </p:nvSpPr>
        <p:spPr>
          <a:xfrm>
            <a:off x="1187777" y="4720034"/>
            <a:ext cx="9779001" cy="4275932"/>
          </a:xfrm>
          <a:prstGeom prst="rect">
            <a:avLst/>
          </a:prstGeom>
        </p:spPr>
        <p:txBody>
          <a:bodyPr/>
          <a:lstStyle/>
          <a:p>
            <a:pPr defTabSz="1609303">
              <a:defRPr spc="-112" sz="5610"/>
            </a:pPr>
            <a:r>
              <a:t>13. Open the transaction in Solana Explorer</a:t>
            </a:r>
          </a:p>
          <a:p>
            <a:pPr defTabSz="1609303">
              <a:defRPr spc="-112" sz="5610"/>
            </a:pPr>
            <a:br/>
            <a:r>
              <a:t>What </a:t>
            </a:r>
            <a:r>
              <a:rPr>
                <a:solidFill>
                  <a:srgbClr val="16F195"/>
                </a:solidFill>
              </a:rPr>
              <a:t>accounts</a:t>
            </a:r>
            <a:r>
              <a:t> were involved in sending the SPL token?</a:t>
            </a:r>
          </a:p>
        </p:txBody>
      </p:sp>
      <p:pic>
        <p:nvPicPr>
          <p:cNvPr id="739" name="Screenshot 2024-05-07 at 15.47.16.png" descr="Screenshot 2024-05-07 at 15.47.16.png"/>
          <p:cNvPicPr>
            <a:picLocks noChangeAspect="1"/>
          </p:cNvPicPr>
          <p:nvPr/>
        </p:nvPicPr>
        <p:blipFill>
          <a:blip r:embed="rId2">
            <a:extLst/>
          </a:blip>
          <a:stretch>
            <a:fillRect/>
          </a:stretch>
        </p:blipFill>
        <p:spPr>
          <a:xfrm>
            <a:off x="11484607" y="3262630"/>
            <a:ext cx="12281620" cy="719074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Lesson 4 feedback"/>
          <p:cNvSpPr txBox="1"/>
          <p:nvPr>
            <p:ph type="title"/>
          </p:nvPr>
        </p:nvSpPr>
        <p:spPr>
          <a:xfrm>
            <a:off x="1187777" y="5743879"/>
            <a:ext cx="9779001" cy="1435101"/>
          </a:xfrm>
          <a:prstGeom prst="rect">
            <a:avLst/>
          </a:prstGeom>
        </p:spPr>
        <p:txBody>
          <a:bodyPr/>
          <a:lstStyle/>
          <a:p>
            <a:pPr/>
            <a:r>
              <a:t>Lesson 4 feedback</a:t>
            </a:r>
          </a:p>
        </p:txBody>
      </p:sp>
      <p:sp>
        <p:nvSpPr>
          <p:cNvPr id="742"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743"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5"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746"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747"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748" name="METADATA"/>
          <p:cNvSpPr txBox="1"/>
          <p:nvPr/>
        </p:nvSpPr>
        <p:spPr>
          <a:xfrm>
            <a:off x="5542203" y="5802933"/>
            <a:ext cx="13299594" cy="3077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METADATA</a:t>
            </a:r>
          </a:p>
        </p:txBody>
      </p:sp>
      <p:sp>
        <p:nvSpPr>
          <p:cNvPr id="749" name="LESSON 5: TOKEN"/>
          <p:cNvSpPr txBox="1"/>
          <p:nvPr/>
        </p:nvSpPr>
        <p:spPr>
          <a:xfrm>
            <a:off x="8043824" y="4835671"/>
            <a:ext cx="8296352"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5: TOKEN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1"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752" name="Image" descr="Image"/>
          <p:cNvPicPr>
            <a:picLocks noChangeAspect="1"/>
          </p:cNvPicPr>
          <p:nvPr/>
        </p:nvPicPr>
        <p:blipFill>
          <a:blip r:embed="rId4">
            <a:alphaModFix amt="23253"/>
            <a:extLst/>
          </a:blip>
          <a:stretch>
            <a:fillRect/>
          </a:stretch>
        </p:blipFill>
        <p:spPr>
          <a:xfrm>
            <a:off x="-94057" y="-333880"/>
            <a:ext cx="12223083" cy="9984552"/>
          </a:xfrm>
          <a:prstGeom prst="rect">
            <a:avLst/>
          </a:prstGeom>
          <a:ln w="12700">
            <a:miter lim="400000"/>
          </a:ln>
        </p:spPr>
      </p:pic>
      <p:pic>
        <p:nvPicPr>
          <p:cNvPr id="753"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754"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755" name="QoT155mD5UQ2nzaxdvxKNs.png" descr="QoT155mD5UQ2nzaxdvxKNs.png"/>
          <p:cNvPicPr>
            <a:picLocks noChangeAspect="1"/>
          </p:cNvPicPr>
          <p:nvPr/>
        </p:nvPicPr>
        <p:blipFill>
          <a:blip r:embed="rId7">
            <a:extLst/>
          </a:blip>
          <a:stretch>
            <a:fillRect/>
          </a:stretch>
        </p:blipFill>
        <p:spPr>
          <a:xfrm>
            <a:off x="5842210" y="2838552"/>
            <a:ext cx="914401" cy="914401"/>
          </a:xfrm>
          <a:prstGeom prst="rect">
            <a:avLst/>
          </a:prstGeom>
          <a:ln w="12700">
            <a:miter lim="400000"/>
          </a:ln>
        </p:spPr>
      </p:pic>
      <p:pic>
        <p:nvPicPr>
          <p:cNvPr id="756" name="QoT155mD5UQ2nzaxdvxKNs.png" descr="QoT155mD5UQ2nzaxdvxKNs.png"/>
          <p:cNvPicPr>
            <a:picLocks noChangeAspect="1"/>
          </p:cNvPicPr>
          <p:nvPr/>
        </p:nvPicPr>
        <p:blipFill>
          <a:blip r:embed="rId7">
            <a:extLst/>
          </a:blip>
          <a:stretch>
            <a:fillRect/>
          </a:stretch>
        </p:blipFill>
        <p:spPr>
          <a:xfrm>
            <a:off x="11734800" y="6400800"/>
            <a:ext cx="914400" cy="914400"/>
          </a:xfrm>
          <a:prstGeom prst="rect">
            <a:avLst/>
          </a:prstGeom>
          <a:ln w="12700">
            <a:miter lim="400000"/>
          </a:ln>
        </p:spPr>
      </p:pic>
      <p:pic>
        <p:nvPicPr>
          <p:cNvPr id="757" name="pasted-movie.png" descr="pasted-movie.png"/>
          <p:cNvPicPr>
            <a:picLocks noChangeAspect="1"/>
          </p:cNvPicPr>
          <p:nvPr/>
        </p:nvPicPr>
        <p:blipFill>
          <a:blip r:embed="rId8">
            <a:extLst/>
          </a:blip>
          <a:stretch>
            <a:fillRect/>
          </a:stretch>
        </p:blipFill>
        <p:spPr>
          <a:xfrm>
            <a:off x="8260631" y="4846807"/>
            <a:ext cx="4330701" cy="2705101"/>
          </a:xfrm>
          <a:prstGeom prst="rect">
            <a:avLst/>
          </a:prstGeom>
          <a:ln w="12700">
            <a:miter lim="400000"/>
          </a:ln>
        </p:spPr>
      </p:pic>
      <p:pic>
        <p:nvPicPr>
          <p:cNvPr id="758" name="pasted-movie.png" descr="pasted-movie.png"/>
          <p:cNvPicPr>
            <a:picLocks noChangeAspect="1"/>
          </p:cNvPicPr>
          <p:nvPr/>
        </p:nvPicPr>
        <p:blipFill>
          <a:blip r:embed="rId9">
            <a:extLst/>
          </a:blip>
          <a:stretch>
            <a:fillRect/>
          </a:stretch>
        </p:blipFill>
        <p:spPr>
          <a:xfrm>
            <a:off x="15671612" y="7930437"/>
            <a:ext cx="5346701" cy="2832101"/>
          </a:xfrm>
          <a:prstGeom prst="rect">
            <a:avLst/>
          </a:prstGeom>
          <a:ln w="12700">
            <a:miter lim="400000"/>
          </a:ln>
        </p:spPr>
      </p:pic>
      <p:sp>
        <p:nvSpPr>
          <p:cNvPr id="759" name="Let's mint new tokens and transfer them to Bob!"/>
          <p:cNvSpPr txBox="1"/>
          <p:nvPr/>
        </p:nvSpPr>
        <p:spPr>
          <a:xfrm>
            <a:off x="16068853" y="16386475"/>
            <a:ext cx="4552221" cy="25149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200"/>
            </a:lvl1pPr>
          </a:lstStyle>
          <a:p>
            <a:pPr/>
            <a:r>
              <a:t>Let's mint new tokens and transfer them to Bob!</a:t>
            </a:r>
          </a:p>
        </p:txBody>
      </p:sp>
      <p:sp>
        <p:nvSpPr>
          <p:cNvPr id="760" name="Metaplex adds metadata - additional data, like a name and symbol - for both regular tokens and NFTs."/>
          <p:cNvSpPr txBox="1"/>
          <p:nvPr/>
        </p:nvSpPr>
        <p:spPr>
          <a:xfrm>
            <a:off x="497111" y="6692268"/>
            <a:ext cx="6301502" cy="35697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Metaplex adds </a:t>
            </a:r>
            <a:r>
              <a:rPr>
                <a:solidFill>
                  <a:srgbClr val="8F4AF6"/>
                </a:solidFill>
              </a:rPr>
              <a:t>metadata</a:t>
            </a:r>
            <a:r>
              <a:t> - additional data, like a name and symbol - for both regular tokens and NFTs.</a:t>
            </a:r>
          </a:p>
        </p:txBody>
      </p:sp>
      <p:pic>
        <p:nvPicPr>
          <p:cNvPr id="761" name="RLyqGJUW5EFeauMC9Dt8VV.png" descr="RLyqGJUW5EFeauMC9Dt8VV.png"/>
          <p:cNvPicPr>
            <a:picLocks noChangeAspect="1"/>
          </p:cNvPicPr>
          <p:nvPr/>
        </p:nvPicPr>
        <p:blipFill>
          <a:blip r:embed="rId10">
            <a:extLst/>
          </a:blip>
          <a:stretch>
            <a:fillRect/>
          </a:stretch>
        </p:blipFill>
        <p:spPr>
          <a:xfrm>
            <a:off x="-1804628" y="-4429824"/>
            <a:ext cx="7620001" cy="33020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08" name="pasted-movie.png" descr="pasted-movie.png"/>
          <p:cNvPicPr>
            <a:picLocks noChangeAspect="1"/>
          </p:cNvPicPr>
          <p:nvPr/>
        </p:nvPicPr>
        <p:blipFill>
          <a:blip r:embed="rId3">
            <a:extLst/>
          </a:blip>
          <a:stretch>
            <a:fillRect/>
          </a:stretch>
        </p:blipFill>
        <p:spPr>
          <a:xfrm rot="427396">
            <a:off x="-1819889" y="3149600"/>
            <a:ext cx="8688221" cy="15659607"/>
          </a:xfrm>
          <a:prstGeom prst="rect">
            <a:avLst/>
          </a:prstGeom>
          <a:ln w="12700">
            <a:miter lim="400000"/>
          </a:ln>
        </p:spPr>
      </p:pic>
      <p:pic>
        <p:nvPicPr>
          <p:cNvPr id="209" name="pasted-movie.png" descr="pasted-movie.png"/>
          <p:cNvPicPr>
            <a:picLocks noChangeAspect="1"/>
          </p:cNvPicPr>
          <p:nvPr/>
        </p:nvPicPr>
        <p:blipFill>
          <a:blip r:embed="rId4">
            <a:extLst/>
          </a:blip>
          <a:stretch>
            <a:fillRect/>
          </a:stretch>
        </p:blipFill>
        <p:spPr>
          <a:xfrm rot="21280554">
            <a:off x="17836818" y="-5003800"/>
            <a:ext cx="6953582" cy="13716000"/>
          </a:xfrm>
          <a:prstGeom prst="rect">
            <a:avLst/>
          </a:prstGeom>
          <a:ln w="12700">
            <a:miter lim="400000"/>
          </a:ln>
        </p:spPr>
      </p:pic>
      <p:sp>
        <p:nvSpPr>
          <p:cNvPr id="210" name="SENDER AND RECIPIENT…"/>
          <p:cNvSpPr txBox="1"/>
          <p:nvPr/>
        </p:nvSpPr>
        <p:spPr>
          <a:xfrm>
            <a:off x="4831841" y="5351682"/>
            <a:ext cx="14720317"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b="1" cap="all" sz="9600"/>
            </a:pPr>
            <a:r>
              <a:t>DECIDE a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5"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766" name="Image" descr="Image"/>
          <p:cNvPicPr>
            <a:picLocks noChangeAspect="1"/>
          </p:cNvPicPr>
          <p:nvPr/>
        </p:nvPicPr>
        <p:blipFill>
          <a:blip r:embed="rId4">
            <a:alphaModFix amt="23253"/>
            <a:extLst/>
          </a:blip>
          <a:stretch>
            <a:fillRect/>
          </a:stretch>
        </p:blipFill>
        <p:spPr>
          <a:xfrm>
            <a:off x="-94057" y="-333880"/>
            <a:ext cx="12223083" cy="9984552"/>
          </a:xfrm>
          <a:prstGeom prst="rect">
            <a:avLst/>
          </a:prstGeom>
          <a:ln w="12700">
            <a:miter lim="400000"/>
          </a:ln>
        </p:spPr>
      </p:pic>
      <p:pic>
        <p:nvPicPr>
          <p:cNvPr id="767"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768"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769" name="QoT155mD5UQ2nzaxdvxKNs.png" descr="QoT155mD5UQ2nzaxdvxKNs.png"/>
          <p:cNvPicPr>
            <a:picLocks noChangeAspect="1"/>
          </p:cNvPicPr>
          <p:nvPr/>
        </p:nvPicPr>
        <p:blipFill>
          <a:blip r:embed="rId7">
            <a:extLst/>
          </a:blip>
          <a:stretch>
            <a:fillRect/>
          </a:stretch>
        </p:blipFill>
        <p:spPr>
          <a:xfrm>
            <a:off x="5842210" y="2838552"/>
            <a:ext cx="914401" cy="914401"/>
          </a:xfrm>
          <a:prstGeom prst="rect">
            <a:avLst/>
          </a:prstGeom>
          <a:ln w="12700">
            <a:miter lim="400000"/>
          </a:ln>
        </p:spPr>
      </p:pic>
      <p:pic>
        <p:nvPicPr>
          <p:cNvPr id="770" name="QoT155mD5UQ2nzaxdvxKNs.png" descr="QoT155mD5UQ2nzaxdvxKNs.png"/>
          <p:cNvPicPr>
            <a:picLocks noChangeAspect="1"/>
          </p:cNvPicPr>
          <p:nvPr/>
        </p:nvPicPr>
        <p:blipFill>
          <a:blip r:embed="rId7">
            <a:extLst/>
          </a:blip>
          <a:stretch>
            <a:fillRect/>
          </a:stretch>
        </p:blipFill>
        <p:spPr>
          <a:xfrm>
            <a:off x="11734800" y="6400800"/>
            <a:ext cx="914400" cy="914400"/>
          </a:xfrm>
          <a:prstGeom prst="rect">
            <a:avLst/>
          </a:prstGeom>
          <a:ln w="12700">
            <a:miter lim="400000"/>
          </a:ln>
        </p:spPr>
      </p:pic>
      <p:pic>
        <p:nvPicPr>
          <p:cNvPr id="771" name="pasted-movie.png" descr="pasted-movie.png"/>
          <p:cNvPicPr>
            <a:picLocks noChangeAspect="1"/>
          </p:cNvPicPr>
          <p:nvPr/>
        </p:nvPicPr>
        <p:blipFill>
          <a:blip r:embed="rId8">
            <a:extLst/>
          </a:blip>
          <a:stretch>
            <a:fillRect/>
          </a:stretch>
        </p:blipFill>
        <p:spPr>
          <a:xfrm>
            <a:off x="8260631" y="4846807"/>
            <a:ext cx="4330701" cy="2705101"/>
          </a:xfrm>
          <a:prstGeom prst="rect">
            <a:avLst/>
          </a:prstGeom>
          <a:ln w="12700">
            <a:miter lim="400000"/>
          </a:ln>
        </p:spPr>
      </p:pic>
      <p:pic>
        <p:nvPicPr>
          <p:cNvPr id="772" name="pasted-movie.png" descr="pasted-movie.png"/>
          <p:cNvPicPr>
            <a:picLocks noChangeAspect="1"/>
          </p:cNvPicPr>
          <p:nvPr/>
        </p:nvPicPr>
        <p:blipFill>
          <a:blip r:embed="rId9">
            <a:extLst/>
          </a:blip>
          <a:stretch>
            <a:fillRect/>
          </a:stretch>
        </p:blipFill>
        <p:spPr>
          <a:xfrm>
            <a:off x="15671612" y="7930437"/>
            <a:ext cx="5346701" cy="2832101"/>
          </a:xfrm>
          <a:prstGeom prst="rect">
            <a:avLst/>
          </a:prstGeom>
          <a:ln w="12700">
            <a:miter lim="400000"/>
          </a:ln>
        </p:spPr>
      </p:pic>
      <p:sp>
        <p:nvSpPr>
          <p:cNvPr id="773" name="Let's mint new tokens and transfer them to Bob!"/>
          <p:cNvSpPr txBox="1"/>
          <p:nvPr/>
        </p:nvSpPr>
        <p:spPr>
          <a:xfrm>
            <a:off x="16068853" y="16386475"/>
            <a:ext cx="4552221" cy="25149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200"/>
            </a:lvl1pPr>
          </a:lstStyle>
          <a:p>
            <a:pPr/>
            <a:r>
              <a:t>Let's mint new tokens and transfer them to Bob!</a:t>
            </a:r>
          </a:p>
        </p:txBody>
      </p:sp>
      <p:sp>
        <p:nvSpPr>
          <p:cNvPr id="774" name="Metaplex adds metadata - additional data, like a name and symbol - for both regular tokens and NFTs.…"/>
          <p:cNvSpPr txBox="1"/>
          <p:nvPr/>
        </p:nvSpPr>
        <p:spPr>
          <a:xfrm>
            <a:off x="497111" y="6692268"/>
            <a:ext cx="6301502" cy="35697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3200"/>
            </a:pPr>
            <a:r>
              <a:t>Metaplex adds </a:t>
            </a:r>
            <a:r>
              <a:rPr>
                <a:solidFill>
                  <a:srgbClr val="8F4AF6"/>
                </a:solidFill>
              </a:rPr>
              <a:t>metadata</a:t>
            </a:r>
            <a:r>
              <a:t> - additional data, like a name and symbol - for both regular tokens and NFTs.</a:t>
            </a:r>
          </a:p>
          <a:p>
            <a:pPr algn="l" defTabSz="825500">
              <a:defRPr b="1" sz="3200"/>
            </a:pPr>
          </a:p>
          <a:p>
            <a:pPr algn="l" defTabSz="825500">
              <a:defRPr b="1" sz="3200"/>
            </a:pPr>
            <a:r>
              <a:t>The metadata is stored in a </a:t>
            </a:r>
            <a:r>
              <a:rPr>
                <a:solidFill>
                  <a:srgbClr val="70ED9D"/>
                </a:solidFill>
              </a:rPr>
              <a:t>Solana PDA</a:t>
            </a:r>
            <a:r>
              <a:t>.</a:t>
            </a:r>
          </a:p>
        </p:txBody>
      </p:sp>
      <p:pic>
        <p:nvPicPr>
          <p:cNvPr id="775" name="NgRyRCbCzWLq7cmTt1NDaA.png" descr="NgRyRCbCzWLq7cmTt1NDaA.png"/>
          <p:cNvPicPr>
            <a:picLocks noChangeAspect="1"/>
          </p:cNvPicPr>
          <p:nvPr/>
        </p:nvPicPr>
        <p:blipFill>
          <a:blip r:embed="rId10">
            <a:extLst/>
          </a:blip>
          <a:stretch>
            <a:fillRect/>
          </a:stretch>
        </p:blipFill>
        <p:spPr>
          <a:xfrm>
            <a:off x="-5062907" y="5705020"/>
            <a:ext cx="5255927" cy="2305961"/>
          </a:xfrm>
          <a:prstGeom prst="rect">
            <a:avLst/>
          </a:prstGeom>
          <a:ln w="12700">
            <a:miter lim="400000"/>
          </a:ln>
        </p:spPr>
      </p:pic>
      <p:pic>
        <p:nvPicPr>
          <p:cNvPr id="776" name="pasted-movie.png" descr="pasted-movie.png"/>
          <p:cNvPicPr>
            <a:picLocks noChangeAspect="1"/>
          </p:cNvPicPr>
          <p:nvPr/>
        </p:nvPicPr>
        <p:blipFill>
          <a:blip r:embed="rId11">
            <a:extLst/>
          </a:blip>
          <a:stretch>
            <a:fillRect/>
          </a:stretch>
        </p:blipFill>
        <p:spPr>
          <a:xfrm>
            <a:off x="-2184400" y="17729200"/>
            <a:ext cx="6350000" cy="3403600"/>
          </a:xfrm>
          <a:prstGeom prst="rect">
            <a:avLst/>
          </a:prstGeom>
          <a:ln w="12700">
            <a:miter lim="400000"/>
          </a:ln>
        </p:spPr>
      </p:pic>
      <p:pic>
        <p:nvPicPr>
          <p:cNvPr id="777" name="pasted-movie.png" descr="pasted-movie.png"/>
          <p:cNvPicPr>
            <a:picLocks noChangeAspect="1"/>
          </p:cNvPicPr>
          <p:nvPr/>
        </p:nvPicPr>
        <p:blipFill>
          <a:blip r:embed="rId12">
            <a:extLst/>
          </a:blip>
          <a:stretch>
            <a:fillRect/>
          </a:stretch>
        </p:blipFill>
        <p:spPr>
          <a:xfrm>
            <a:off x="2944084" y="361950"/>
            <a:ext cx="6146801" cy="30861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1" name="Image" descr="Image"/>
          <p:cNvPicPr>
            <a:picLocks noChangeAspect="1"/>
          </p:cNvPicPr>
          <p:nvPr/>
        </p:nvPicPr>
        <p:blipFill>
          <a:blip r:embed="rId3">
            <a:extLst/>
          </a:blip>
          <a:stretch>
            <a:fillRect/>
          </a:stretch>
        </p:blipFill>
        <p:spPr>
          <a:xfrm>
            <a:off x="-3564762" y="6642877"/>
            <a:ext cx="26831631" cy="7777827"/>
          </a:xfrm>
          <a:prstGeom prst="rect">
            <a:avLst/>
          </a:prstGeom>
          <a:ln w="12700">
            <a:miter lim="400000"/>
          </a:ln>
        </p:spPr>
      </p:pic>
      <p:pic>
        <p:nvPicPr>
          <p:cNvPr id="782" name="Image" descr="Image"/>
          <p:cNvPicPr>
            <a:picLocks noChangeAspect="1"/>
          </p:cNvPicPr>
          <p:nvPr/>
        </p:nvPicPr>
        <p:blipFill>
          <a:blip r:embed="rId4">
            <a:alphaModFix amt="23253"/>
            <a:extLst/>
          </a:blip>
          <a:stretch>
            <a:fillRect/>
          </a:stretch>
        </p:blipFill>
        <p:spPr>
          <a:xfrm>
            <a:off x="-94057" y="-333880"/>
            <a:ext cx="12223083" cy="9984552"/>
          </a:xfrm>
          <a:prstGeom prst="rect">
            <a:avLst/>
          </a:prstGeom>
          <a:ln w="12700">
            <a:miter lim="400000"/>
          </a:ln>
        </p:spPr>
      </p:pic>
      <p:pic>
        <p:nvPicPr>
          <p:cNvPr id="783" name="Image" descr="Image"/>
          <p:cNvPicPr>
            <a:picLocks noChangeAspect="1"/>
          </p:cNvPicPr>
          <p:nvPr/>
        </p:nvPicPr>
        <p:blipFill>
          <a:blip r:embed="rId5">
            <a:extLst/>
          </a:blip>
          <a:stretch>
            <a:fillRect/>
          </a:stretch>
        </p:blipFill>
        <p:spPr>
          <a:xfrm>
            <a:off x="8534662" y="-233367"/>
            <a:ext cx="16952154" cy="17420990"/>
          </a:xfrm>
          <a:prstGeom prst="rect">
            <a:avLst/>
          </a:prstGeom>
          <a:ln w="12700">
            <a:miter lim="400000"/>
          </a:ln>
        </p:spPr>
      </p:pic>
      <p:pic>
        <p:nvPicPr>
          <p:cNvPr id="784" name="48ixuTxnXtzHWQ7WwBqSGu.png" descr="48ixuTxnXtzHWQ7WwBqSGu.png"/>
          <p:cNvPicPr>
            <a:picLocks noChangeAspect="1"/>
          </p:cNvPicPr>
          <p:nvPr/>
        </p:nvPicPr>
        <p:blipFill>
          <a:blip r:embed="rId6">
            <a:extLst/>
          </a:blip>
          <a:srcRect l="0" t="0" r="1219" b="499"/>
          <a:stretch>
            <a:fillRect/>
          </a:stretch>
        </p:blipFill>
        <p:spPr>
          <a:xfrm>
            <a:off x="-6908800" y="-14795500"/>
            <a:ext cx="41148000" cy="27851100"/>
          </a:xfrm>
          <a:prstGeom prst="rect">
            <a:avLst/>
          </a:prstGeom>
          <a:ln w="12700">
            <a:miter lim="400000"/>
          </a:ln>
        </p:spPr>
      </p:pic>
      <p:pic>
        <p:nvPicPr>
          <p:cNvPr id="785" name="QoT155mD5UQ2nzaxdvxKNs.png" descr="QoT155mD5UQ2nzaxdvxKNs.png"/>
          <p:cNvPicPr>
            <a:picLocks noChangeAspect="1"/>
          </p:cNvPicPr>
          <p:nvPr/>
        </p:nvPicPr>
        <p:blipFill>
          <a:blip r:embed="rId7">
            <a:extLst/>
          </a:blip>
          <a:stretch>
            <a:fillRect/>
          </a:stretch>
        </p:blipFill>
        <p:spPr>
          <a:xfrm>
            <a:off x="5842210" y="2838552"/>
            <a:ext cx="914401" cy="914401"/>
          </a:xfrm>
          <a:prstGeom prst="rect">
            <a:avLst/>
          </a:prstGeom>
          <a:ln w="12700">
            <a:miter lim="400000"/>
          </a:ln>
        </p:spPr>
      </p:pic>
      <p:pic>
        <p:nvPicPr>
          <p:cNvPr id="786" name="QoT155mD5UQ2nzaxdvxKNs.png" descr="QoT155mD5UQ2nzaxdvxKNs.png"/>
          <p:cNvPicPr>
            <a:picLocks noChangeAspect="1"/>
          </p:cNvPicPr>
          <p:nvPr/>
        </p:nvPicPr>
        <p:blipFill>
          <a:blip r:embed="rId7">
            <a:extLst/>
          </a:blip>
          <a:stretch>
            <a:fillRect/>
          </a:stretch>
        </p:blipFill>
        <p:spPr>
          <a:xfrm>
            <a:off x="11734800" y="6400800"/>
            <a:ext cx="914400" cy="914400"/>
          </a:xfrm>
          <a:prstGeom prst="rect">
            <a:avLst/>
          </a:prstGeom>
          <a:ln w="12700">
            <a:miter lim="400000"/>
          </a:ln>
        </p:spPr>
      </p:pic>
      <p:pic>
        <p:nvPicPr>
          <p:cNvPr id="787" name="pasted-movie.png" descr="pasted-movie.png"/>
          <p:cNvPicPr>
            <a:picLocks noChangeAspect="1"/>
          </p:cNvPicPr>
          <p:nvPr/>
        </p:nvPicPr>
        <p:blipFill>
          <a:blip r:embed="rId8">
            <a:extLst/>
          </a:blip>
          <a:stretch>
            <a:fillRect/>
          </a:stretch>
        </p:blipFill>
        <p:spPr>
          <a:xfrm>
            <a:off x="8260631" y="4846807"/>
            <a:ext cx="4330701" cy="2705101"/>
          </a:xfrm>
          <a:prstGeom prst="rect">
            <a:avLst/>
          </a:prstGeom>
          <a:ln w="12700">
            <a:miter lim="400000"/>
          </a:ln>
        </p:spPr>
      </p:pic>
      <p:pic>
        <p:nvPicPr>
          <p:cNvPr id="788" name="pasted-movie.png" descr="pasted-movie.png"/>
          <p:cNvPicPr>
            <a:picLocks noChangeAspect="1"/>
          </p:cNvPicPr>
          <p:nvPr/>
        </p:nvPicPr>
        <p:blipFill>
          <a:blip r:embed="rId9">
            <a:extLst/>
          </a:blip>
          <a:stretch>
            <a:fillRect/>
          </a:stretch>
        </p:blipFill>
        <p:spPr>
          <a:xfrm>
            <a:off x="15671612" y="7930437"/>
            <a:ext cx="5346701" cy="2832101"/>
          </a:xfrm>
          <a:prstGeom prst="rect">
            <a:avLst/>
          </a:prstGeom>
          <a:ln w="12700">
            <a:miter lim="400000"/>
          </a:ln>
        </p:spPr>
      </p:pic>
      <p:pic>
        <p:nvPicPr>
          <p:cNvPr id="789" name="NgRyRCbCzWLq7cmTt1NDaA.png" descr="NgRyRCbCzWLq7cmTt1NDaA.png"/>
          <p:cNvPicPr>
            <a:picLocks noChangeAspect="1"/>
          </p:cNvPicPr>
          <p:nvPr/>
        </p:nvPicPr>
        <p:blipFill>
          <a:blip r:embed="rId10">
            <a:extLst/>
          </a:blip>
          <a:stretch>
            <a:fillRect/>
          </a:stretch>
        </p:blipFill>
        <p:spPr>
          <a:xfrm>
            <a:off x="118693" y="3981603"/>
            <a:ext cx="5255927" cy="2305961"/>
          </a:xfrm>
          <a:prstGeom prst="rect">
            <a:avLst/>
          </a:prstGeom>
          <a:ln w="12700">
            <a:miter lim="400000"/>
          </a:ln>
        </p:spPr>
      </p:pic>
      <p:pic>
        <p:nvPicPr>
          <p:cNvPr id="790" name="pasted-movie.png" descr="pasted-movie.png"/>
          <p:cNvPicPr>
            <a:picLocks noChangeAspect="1"/>
          </p:cNvPicPr>
          <p:nvPr/>
        </p:nvPicPr>
        <p:blipFill>
          <a:blip r:embed="rId11">
            <a:extLst/>
          </a:blip>
          <a:stretch>
            <a:fillRect/>
          </a:stretch>
        </p:blipFill>
        <p:spPr>
          <a:xfrm>
            <a:off x="1574800" y="7010400"/>
            <a:ext cx="6350000" cy="3403600"/>
          </a:xfrm>
          <a:prstGeom prst="rect">
            <a:avLst/>
          </a:prstGeom>
          <a:ln w="12700">
            <a:miter lim="400000"/>
          </a:ln>
        </p:spPr>
      </p:pic>
      <p:pic>
        <p:nvPicPr>
          <p:cNvPr id="791" name="pasted-movie.png" descr="pasted-movie.png"/>
          <p:cNvPicPr>
            <a:picLocks noChangeAspect="1"/>
          </p:cNvPicPr>
          <p:nvPr/>
        </p:nvPicPr>
        <p:blipFill>
          <a:blip r:embed="rId12">
            <a:extLst/>
          </a:blip>
          <a:stretch>
            <a:fillRect/>
          </a:stretch>
        </p:blipFill>
        <p:spPr>
          <a:xfrm>
            <a:off x="2944084" y="361950"/>
            <a:ext cx="6146801" cy="30861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5"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796"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797"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798"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799"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800" name="CREATE TOKEN METADATA"/>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CREATE TOKEN METADATA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npm i &quot;@metaplex-foundation/mpl-token-metadata@2&quot;"/>
          <p:cNvSpPr txBox="1"/>
          <p:nvPr/>
        </p:nvSpPr>
        <p:spPr>
          <a:xfrm>
            <a:off x="3723881" y="6508749"/>
            <a:ext cx="16936238"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defRPr sz="4200">
                <a:latin typeface="Andale Mono"/>
                <a:ea typeface="Andale Mono"/>
                <a:cs typeface="Andale Mono"/>
                <a:sym typeface="Andale Mono"/>
              </a:defRPr>
            </a:lvl1pPr>
          </a:lstStyle>
          <a:p>
            <a:pPr/>
            <a:r>
              <a:t>npm i "@metaplex-foundation/mpl-token-metadata@2"</a:t>
            </a:r>
          </a:p>
        </p:txBody>
      </p:sp>
      <p:sp>
        <p:nvSpPr>
          <p:cNvPr id="803" name="1. Install Metaplex version 2"/>
          <p:cNvSpPr txBox="1"/>
          <p:nvPr/>
        </p:nvSpPr>
        <p:spPr>
          <a:xfrm>
            <a:off x="1682133" y="2101902"/>
            <a:ext cx="14153160"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Install Metaplex version 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 This uses &quot;@metaplex-foundation/mpl-token-metadata@2&quot; to create tokens…"/>
          <p:cNvSpPr txBox="1"/>
          <p:nvPr/>
        </p:nvSpPr>
        <p:spPr>
          <a:xfrm>
            <a:off x="2835638" y="2536297"/>
            <a:ext cx="16936238" cy="101600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6A9955"/>
                </a:solidFill>
                <a:latin typeface="Menlo Regular"/>
                <a:ea typeface="Menlo Regular"/>
                <a:cs typeface="Menlo Regular"/>
                <a:sym typeface="Menlo Regular"/>
              </a:defRPr>
            </a:pPr>
            <a:r>
              <a:t>// This uses "@metaplex-foundation/mpl-token-metadata@2" to create tokens</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569CD6"/>
                </a:solidFill>
              </a:rPr>
              <a:t>import</a:t>
            </a:r>
            <a:r>
              <a:rPr>
                <a:solidFill>
                  <a:srgbClr val="D4D4D4"/>
                </a:solidFill>
              </a:rPr>
              <a:t> </a:t>
            </a:r>
            <a:r>
              <a:t>"dotenv/config"</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getKeypairFromEnvironment,</a:t>
            </a:r>
          </a:p>
          <a:p>
            <a:pPr algn="l" defTabSz="457200">
              <a:defRPr>
                <a:solidFill>
                  <a:srgbClr val="D4D4D4"/>
                </a:solidFill>
                <a:latin typeface="Menlo Regular"/>
                <a:ea typeface="Menlo Regular"/>
                <a:cs typeface="Menlo Regular"/>
                <a:sym typeface="Menlo Regular"/>
              </a:defRPr>
            </a:pPr>
            <a:r>
              <a:t>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"@solana-developers/helpers"</a:t>
            </a:r>
            <a:r>
              <a:rPr>
                <a:solidFill>
                  <a:srgbClr val="D4D4D4"/>
                </a:solidFill>
              </a:rPr>
              <a:t>;</a:t>
            </a:r>
            <a:endParaRPr>
              <a:solidFill>
                <a:srgbClr val="D4D4D4"/>
              </a:solidFill>
            </a:endParaRPr>
          </a:p>
          <a:p>
            <a:pPr algn="l" defTabSz="457200">
              <a:defRPr>
                <a:solidFill>
                  <a:srgbClr val="569CD6"/>
                </a:solidFill>
                <a:latin typeface="Menlo Regular"/>
                <a:ea typeface="Menlo Regular"/>
                <a:cs typeface="Menlo Regular"/>
                <a:sym typeface="Menlo Regular"/>
              </a:defRPr>
            </a:pPr>
            <a:r>
              <a:t>import</a:t>
            </a:r>
            <a:r>
              <a:rPr>
                <a:solidFill>
                  <a:srgbClr val="D4D4D4"/>
                </a:solidFill>
              </a:rPr>
              <a:t> {</a:t>
            </a:r>
            <a:endParaRPr>
              <a:solidFill>
                <a:srgbClr val="D4D4D4"/>
              </a:solidFill>
            </a:endParaRP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clusterApiUrl,</a:t>
            </a:r>
          </a:p>
          <a:p>
            <a:pPr algn="l" defTabSz="457200">
              <a:defRPr>
                <a:solidFill>
                  <a:srgbClr val="D4D4D4"/>
                </a:solidFill>
                <a:latin typeface="Menlo Regular"/>
                <a:ea typeface="Menlo Regular"/>
                <a:cs typeface="Menlo Regular"/>
                <a:sym typeface="Menlo Regular"/>
              </a:defRPr>
            </a:pPr>
            <a:r>
              <a:t>  PublicKey,</a:t>
            </a:r>
          </a:p>
          <a:p>
            <a:pPr algn="l" defTabSz="457200">
              <a:defRPr>
                <a:solidFill>
                  <a:srgbClr val="D4D4D4"/>
                </a:solidFill>
                <a:latin typeface="Menlo Regular"/>
                <a:ea typeface="Menlo Regular"/>
                <a:cs typeface="Menlo Regular"/>
                <a:sym typeface="Menlo Regular"/>
              </a:defRPr>
            </a:pPr>
            <a:r>
              <a:t>  Transaction,</a:t>
            </a:r>
          </a:p>
          <a:p>
            <a:pPr algn="l" defTabSz="457200">
              <a:defRPr>
                <a:solidFill>
                  <a:srgbClr val="D4D4D4"/>
                </a:solidFill>
                <a:latin typeface="Menlo Regular"/>
                <a:ea typeface="Menlo Regular"/>
                <a:cs typeface="Menlo Regular"/>
                <a:sym typeface="Menlo Regular"/>
              </a:defRPr>
            </a:pPr>
            <a:r>
              <a:t>  sendAndConfirmTransaction,</a:t>
            </a:r>
          </a:p>
          <a:p>
            <a:pPr algn="l" defTabSz="457200">
              <a:defRPr>
                <a:solidFill>
                  <a:srgbClr val="CE9178"/>
                </a:solidFill>
                <a:latin typeface="Menlo Regular"/>
                <a:ea typeface="Menlo Regular"/>
                <a:cs typeface="Menlo Regular"/>
                <a:sym typeface="Menlo Regular"/>
              </a:defRPr>
            </a:pPr>
            <a:r>
              <a:rPr>
                <a:solidFill>
                  <a:srgbClr val="D4D4D4"/>
                </a:solidFill>
              </a:rPr>
              <a:t>} </a:t>
            </a:r>
            <a:r>
              <a:rPr>
                <a:solidFill>
                  <a:srgbClr val="569CD6"/>
                </a:solidFill>
              </a:rPr>
              <a:t>from</a:t>
            </a:r>
            <a:r>
              <a:rPr>
                <a:solidFill>
                  <a:srgbClr val="D4D4D4"/>
                </a:solidFill>
              </a:rPr>
              <a:t> </a:t>
            </a:r>
            <a:r>
              <a:t>"@solana/web3.js"</a:t>
            </a:r>
            <a:r>
              <a:rPr>
                <a:solidFill>
                  <a:srgbClr val="D4D4D4"/>
                </a:solidFill>
              </a:rPr>
              <a:t>;</a:t>
            </a:r>
            <a:endParaRPr>
              <a:solidFill>
                <a:srgbClr val="D4D4D4"/>
              </a:solidFill>
            </a:endParaRPr>
          </a:p>
          <a:p>
            <a:pPr algn="l" defTabSz="457200">
              <a:defRPr>
                <a:solidFill>
                  <a:srgbClr val="CE9178"/>
                </a:solidFill>
                <a:latin typeface="Menlo Regular"/>
                <a:ea typeface="Menlo Regular"/>
                <a:cs typeface="Menlo Regular"/>
                <a:sym typeface="Menlo Regular"/>
              </a:defRPr>
            </a:pPr>
            <a:endParaRPr>
              <a:solidFill>
                <a:srgbClr val="D4D4D4"/>
              </a:solidFill>
            </a:endParaRPr>
          </a:p>
          <a:p>
            <a:pPr algn="l" defTabSz="457200">
              <a:defRPr>
                <a:solidFill>
                  <a:srgbClr val="6A9955"/>
                </a:solidFill>
                <a:latin typeface="Menlo Regular"/>
                <a:ea typeface="Menlo Regular"/>
                <a:cs typeface="Menlo Regular"/>
                <a:sym typeface="Menlo Regular"/>
              </a:defRPr>
            </a:pPr>
            <a:r>
              <a:t>// Yes, createCreate! We're making an instruction for createMetadataV3...</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import</a:t>
            </a:r>
            <a:r>
              <a:t> { createCreateMetadataAccountV3Instruction } </a:t>
            </a:r>
            <a:r>
              <a:rPr>
                <a:solidFill>
                  <a:srgbClr val="569CD6"/>
                </a:solidFill>
              </a:rPr>
              <a:t>from</a:t>
            </a:r>
            <a:r>
              <a:t> </a:t>
            </a:r>
            <a:r>
              <a:rPr>
                <a:solidFill>
                  <a:srgbClr val="CE9178"/>
                </a:solidFill>
              </a:rPr>
              <a:t>"@metaplex-foundation/mpl-token-metadata"</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user = getKeypairFromEnvironment(</a:t>
            </a:r>
            <a:r>
              <a:rPr>
                <a:solidFill>
                  <a:srgbClr val="CE9178"/>
                </a:solidFill>
              </a:rPr>
              <a:t>"SECRET_KEY"</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connection = </a:t>
            </a:r>
            <a:r>
              <a:rPr>
                <a:solidFill>
                  <a:srgbClr val="569CD6"/>
                </a:solidFill>
              </a:rPr>
              <a:t>new</a:t>
            </a:r>
            <a:r>
              <a:t> Connection(clusterApiUrl(</a:t>
            </a:r>
            <a:r>
              <a:rPr>
                <a:solidFill>
                  <a:srgbClr val="CE9178"/>
                </a:solidFill>
              </a:rPr>
              <a:t>"devnet"</a:t>
            </a: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t>console.log(</a:t>
            </a:r>
          </a:p>
          <a:p>
            <a:pPr algn="l" defTabSz="457200">
              <a:defRPr>
                <a:solidFill>
                  <a:srgbClr val="CE9178"/>
                </a:solidFill>
                <a:latin typeface="Menlo Regular"/>
                <a:ea typeface="Menlo Regular"/>
                <a:cs typeface="Menlo Regular"/>
                <a:sym typeface="Menlo Regular"/>
              </a:defRPr>
            </a:pPr>
            <a:r>
              <a:rPr>
                <a:solidFill>
                  <a:srgbClr val="D4D4D4"/>
                </a:solidFill>
              </a:rPr>
              <a:t>  </a:t>
            </a:r>
            <a:r>
              <a:t>`🔑 We've loaded our keypair securely, using an env file! Our public key is: </a:t>
            </a:r>
            <a:r>
              <a:rPr>
                <a:solidFill>
                  <a:srgbClr val="569CD6"/>
                </a:solidFill>
              </a:rPr>
              <a:t>${</a:t>
            </a:r>
            <a:r>
              <a:rPr>
                <a:solidFill>
                  <a:srgbClr val="D4D4D4"/>
                </a:solidFill>
              </a:rPr>
              <a:t>user.publicKey.toBase58()</a:t>
            </a:r>
            <a:r>
              <a:rPr>
                <a:solidFill>
                  <a:srgbClr val="569CD6"/>
                </a:solidFill>
              </a:rPr>
              <a:t>}</a:t>
            </a:r>
            <a: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p:txBody>
      </p:sp>
      <p:sp>
        <p:nvSpPr>
          <p:cNvPr id="808" name="2. Load a keypair and connect"/>
          <p:cNvSpPr txBox="1"/>
          <p:nvPr/>
        </p:nvSpPr>
        <p:spPr>
          <a:xfrm>
            <a:off x="1408463" y="352605"/>
            <a:ext cx="19790588" cy="1192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Load a keypair and connect</a:t>
            </a:r>
          </a:p>
        </p:txBody>
      </p:sp>
      <p:sp>
        <p:nvSpPr>
          <p:cNvPr id="809" name="create-token-metadata.ts"/>
          <p:cNvSpPr txBox="1"/>
          <p:nvPr/>
        </p:nvSpPr>
        <p:spPr>
          <a:xfrm>
            <a:off x="2401323" y="1710640"/>
            <a:ext cx="531449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a:t>
            </a:r>
          </a:p>
        </p:txBody>
      </p:sp>
      <p:sp>
        <p:nvSpPr>
          <p:cNvPr id="810" name="Continued on next page...."/>
          <p:cNvSpPr txBox="1"/>
          <p:nvPr/>
        </p:nvSpPr>
        <p:spPr>
          <a:xfrm>
            <a:off x="2287023" y="12936566"/>
            <a:ext cx="554309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const TOKEN_METADATA_PROGRAM_ID = new PublicKey(…"/>
          <p:cNvSpPr txBox="1"/>
          <p:nvPr/>
        </p:nvSpPr>
        <p:spPr>
          <a:xfrm>
            <a:off x="3723881" y="3872608"/>
            <a:ext cx="16936238" cy="79756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const</a:t>
            </a:r>
            <a:r>
              <a:t> TOKEN_METADATA_PROGRAM_ID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"metaqbxxUerdq28cj1RbAWkYQm3ybzjb6a8bt518x1s"</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6A9955"/>
                </a:solidFill>
                <a:latin typeface="Menlo Regular"/>
                <a:ea typeface="Menlo Regular"/>
                <a:cs typeface="Menlo Regular"/>
                <a:sym typeface="Menlo Regular"/>
              </a:defRPr>
            </a:pPr>
            <a:r>
              <a:t>// Subtitute in your token mint account from create-token-mint.ts</a:t>
            </a:r>
            <a:endParaRPr>
              <a:solidFill>
                <a:srgbClr val="D4D4D4"/>
              </a:solidFill>
            </a:endParaR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tokenMintAccount = </a:t>
            </a:r>
            <a:r>
              <a:rPr>
                <a:solidFill>
                  <a:srgbClr val="569CD6"/>
                </a:solidFill>
              </a:rPr>
              <a:t>new</a:t>
            </a:r>
            <a:r>
              <a:t> PublicKey(</a:t>
            </a:r>
          </a:p>
          <a:p>
            <a:pPr algn="l" defTabSz="457200">
              <a:defRPr>
                <a:solidFill>
                  <a:srgbClr val="CE9178"/>
                </a:solidFill>
                <a:latin typeface="Menlo Regular"/>
                <a:ea typeface="Menlo Regular"/>
                <a:cs typeface="Menlo Regular"/>
                <a:sym typeface="Menlo Regular"/>
              </a:defRPr>
            </a:pPr>
            <a:r>
              <a:rPr>
                <a:solidFill>
                  <a:srgbClr val="D4D4D4"/>
                </a:solidFill>
              </a:rPr>
              <a:t>  </a:t>
            </a:r>
            <a:r>
              <a:t>"HNqDcFz6UNvfTZYFvZCDiV4FsZLk9umXZGaqNV6HA6TW"</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metadataData = {</a:t>
            </a:r>
          </a:p>
          <a:p>
            <a:pPr algn="l" defTabSz="457200">
              <a:defRPr>
                <a:solidFill>
                  <a:srgbClr val="CE9178"/>
                </a:solidFill>
                <a:latin typeface="Menlo Regular"/>
                <a:ea typeface="Menlo Regular"/>
                <a:cs typeface="Menlo Regular"/>
                <a:sym typeface="Menlo Regular"/>
              </a:defRPr>
            </a:pPr>
            <a:r>
              <a:rPr>
                <a:solidFill>
                  <a:srgbClr val="D4D4D4"/>
                </a:solidFill>
              </a:rPr>
              <a:t>  name: </a:t>
            </a:r>
            <a:r>
              <a:t>"Solana Training Token"</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symbol: </a:t>
            </a:r>
            <a:r>
              <a:rPr>
                <a:solidFill>
                  <a:srgbClr val="CE9178"/>
                </a:solidFill>
              </a:rPr>
              <a:t>"TRAINING"</a:t>
            </a:r>
            <a:r>
              <a:t>,</a:t>
            </a:r>
          </a:p>
          <a:p>
            <a:pPr algn="l" defTabSz="457200">
              <a:defRPr>
                <a:solidFill>
                  <a:srgbClr val="6A9955"/>
                </a:solidFill>
                <a:latin typeface="Menlo Regular"/>
                <a:ea typeface="Menlo Regular"/>
                <a:cs typeface="Menlo Regular"/>
                <a:sym typeface="Menlo Regular"/>
              </a:defRPr>
            </a:pPr>
            <a:r>
              <a:rPr>
                <a:solidFill>
                  <a:srgbClr val="D4D4D4"/>
                </a:solidFill>
              </a:rPr>
              <a:t>  </a:t>
            </a:r>
            <a:r>
              <a:t>// Arweave / IPFS / Pinata etc link using metaplex standard for off-chain data</a:t>
            </a:r>
            <a:endParaRPr>
              <a:solidFill>
                <a:srgbClr val="D4D4D4"/>
              </a:solidFill>
            </a:endParaRPr>
          </a:p>
          <a:p>
            <a:pPr algn="l" defTabSz="457200">
              <a:defRPr>
                <a:solidFill>
                  <a:srgbClr val="CE9178"/>
                </a:solidFill>
                <a:latin typeface="Menlo Regular"/>
                <a:ea typeface="Menlo Regular"/>
                <a:cs typeface="Menlo Regular"/>
                <a:sym typeface="Menlo Regular"/>
              </a:defRPr>
            </a:pPr>
            <a:r>
              <a:rPr>
                <a:solidFill>
                  <a:srgbClr val="D4D4D4"/>
                </a:solidFill>
              </a:rPr>
              <a:t>  uri: </a:t>
            </a:r>
            <a:r>
              <a:t>"https://arweave.net/1234"</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sellerFeeBasisPoints: </a:t>
            </a:r>
            <a:r>
              <a:rPr>
                <a:solidFill>
                  <a:srgbClr val="B5CEA8"/>
                </a:solidFill>
              </a:rPr>
              <a:t>0</a:t>
            </a:r>
            <a:r>
              <a:t>,</a:t>
            </a:r>
          </a:p>
          <a:p>
            <a:pPr algn="l" defTabSz="457200">
              <a:defRPr>
                <a:solidFill>
                  <a:srgbClr val="D4D4D4"/>
                </a:solidFill>
                <a:latin typeface="Menlo Regular"/>
                <a:ea typeface="Menlo Regular"/>
                <a:cs typeface="Menlo Regular"/>
                <a:sym typeface="Menlo Regular"/>
              </a:defRPr>
            </a:pPr>
            <a:r>
              <a:t>  creators: </a:t>
            </a:r>
            <a:r>
              <a:rPr>
                <a:solidFill>
                  <a:srgbClr val="569CD6"/>
                </a:solidFill>
              </a:rPr>
              <a:t>null</a:t>
            </a:r>
            <a:r>
              <a:t>,</a:t>
            </a:r>
          </a:p>
          <a:p>
            <a:pPr algn="l" defTabSz="457200">
              <a:defRPr>
                <a:solidFill>
                  <a:srgbClr val="D4D4D4"/>
                </a:solidFill>
                <a:latin typeface="Menlo Regular"/>
                <a:ea typeface="Menlo Regular"/>
                <a:cs typeface="Menlo Regular"/>
                <a:sym typeface="Menlo Regular"/>
              </a:defRPr>
            </a:pPr>
            <a:r>
              <a:t>  collection: </a:t>
            </a:r>
            <a:r>
              <a:rPr>
                <a:solidFill>
                  <a:srgbClr val="569CD6"/>
                </a:solidFill>
              </a:rPr>
              <a:t>null</a:t>
            </a:r>
            <a:r>
              <a:t>,</a:t>
            </a:r>
          </a:p>
          <a:p>
            <a:pPr algn="l" defTabSz="457200">
              <a:defRPr>
                <a:solidFill>
                  <a:srgbClr val="D4D4D4"/>
                </a:solidFill>
                <a:latin typeface="Menlo Regular"/>
                <a:ea typeface="Menlo Regular"/>
                <a:cs typeface="Menlo Regular"/>
                <a:sym typeface="Menlo Regular"/>
              </a:defRPr>
            </a:pPr>
            <a:r>
              <a:t>  uses: </a:t>
            </a:r>
            <a:r>
              <a:rPr>
                <a:solidFill>
                  <a:srgbClr val="569CD6"/>
                </a:solidFill>
              </a:rPr>
              <a:t>null</a:t>
            </a:r>
            <a:r>
              <a:t>,</a:t>
            </a:r>
          </a:p>
          <a:p>
            <a:pPr algn="l" defTabSz="457200">
              <a:defRPr>
                <a:solidFill>
                  <a:srgbClr val="D4D4D4"/>
                </a:solidFill>
                <a:latin typeface="Menlo Regular"/>
                <a:ea typeface="Menlo Regular"/>
                <a:cs typeface="Menlo Regular"/>
                <a:sym typeface="Menlo Regular"/>
              </a:defRPr>
            </a:pPr>
            <a:r>
              <a:t>};</a:t>
            </a:r>
          </a:p>
        </p:txBody>
      </p:sp>
      <p:sp>
        <p:nvSpPr>
          <p:cNvPr id="815" name="3. Set our Metadata"/>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Set our Metadata</a:t>
            </a:r>
          </a:p>
        </p:txBody>
      </p:sp>
      <p:sp>
        <p:nvSpPr>
          <p:cNvPr id="816" name="create-token-metadata.ts (continued)"/>
          <p:cNvSpPr txBox="1"/>
          <p:nvPr/>
        </p:nvSpPr>
        <p:spPr>
          <a:xfrm>
            <a:off x="2401323" y="2132551"/>
            <a:ext cx="771113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 (continued)</a:t>
            </a:r>
          </a:p>
        </p:txBody>
      </p:sp>
      <p:sp>
        <p:nvSpPr>
          <p:cNvPr id="817" name="Continued on next page...."/>
          <p:cNvSpPr txBox="1"/>
          <p:nvPr/>
        </p:nvSpPr>
        <p:spPr>
          <a:xfrm>
            <a:off x="2287023" y="12746702"/>
            <a:ext cx="554309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const metadataPDAAndBump = PublicKey.findProgramAddressSync(…"/>
          <p:cNvSpPr txBox="1"/>
          <p:nvPr/>
        </p:nvSpPr>
        <p:spPr>
          <a:xfrm>
            <a:off x="3317481" y="2450208"/>
            <a:ext cx="16936238" cy="1061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metadataPDAAndBump = PublicKey.findProgramAddressSync(</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Buffer.from(</a:t>
            </a:r>
            <a:r>
              <a:rPr>
                <a:solidFill>
                  <a:srgbClr val="CE9178"/>
                </a:solidFill>
              </a:rPr>
              <a:t>"metadata"</a:t>
            </a:r>
            <a:r>
              <a:t>),</a:t>
            </a:r>
          </a:p>
          <a:p>
            <a:pPr algn="l" defTabSz="457200">
              <a:defRPr sz="2000">
                <a:solidFill>
                  <a:srgbClr val="D4D4D4"/>
                </a:solidFill>
                <a:latin typeface="Menlo Regular"/>
                <a:ea typeface="Menlo Regular"/>
                <a:cs typeface="Menlo Regular"/>
                <a:sym typeface="Menlo Regular"/>
              </a:defRPr>
            </a:pPr>
            <a:r>
              <a:t>    TOKEN_METADATA_PROGRAM_ID.toBuffer(),</a:t>
            </a:r>
          </a:p>
          <a:p>
            <a:pPr algn="l" defTabSz="457200">
              <a:defRPr sz="2000">
                <a:solidFill>
                  <a:srgbClr val="D4D4D4"/>
                </a:solidFill>
                <a:latin typeface="Menlo Regular"/>
                <a:ea typeface="Menlo Regular"/>
                <a:cs typeface="Menlo Regular"/>
                <a:sym typeface="Menlo Regular"/>
              </a:defRPr>
            </a:pPr>
            <a:r>
              <a:t>    tokenMintAccount.toBuffer(),</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TOKEN_METADATA_PROGRAM_ID</a:t>
            </a:r>
          </a:p>
          <a:p>
            <a:pPr algn="l" defTabSz="457200">
              <a:defRPr sz="2000">
                <a:solidFill>
                  <a:srgbClr val="D4D4D4"/>
                </a:solidFill>
                <a:latin typeface="Menlo Regular"/>
                <a:ea typeface="Menlo Regular"/>
                <a:cs typeface="Menlo Regular"/>
                <a:sym typeface="Menlo Regular"/>
              </a:defRPr>
            </a:pP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metadataPDA = metadataPDAAndBump[</a:t>
            </a:r>
            <a:r>
              <a:rPr>
                <a:solidFill>
                  <a:srgbClr val="B5CEA8"/>
                </a:solidFill>
              </a:rPr>
              <a:t>0</a:t>
            </a:r>
            <a:r>
              <a:t>];</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transaction = </a:t>
            </a:r>
            <a:r>
              <a:rPr>
                <a:solidFill>
                  <a:srgbClr val="569CD6"/>
                </a:solidFill>
              </a:rPr>
              <a:t>new</a:t>
            </a:r>
            <a:r>
              <a:t> Transaction();</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rPr>
                <a:solidFill>
                  <a:srgbClr val="569CD6"/>
                </a:solidFill>
              </a:rPr>
              <a:t>const</a:t>
            </a:r>
            <a:r>
              <a:t> createMetadataAccountInstruction =</a:t>
            </a:r>
          </a:p>
          <a:p>
            <a:pPr algn="l" defTabSz="457200">
              <a:defRPr sz="2000">
                <a:solidFill>
                  <a:srgbClr val="D4D4D4"/>
                </a:solidFill>
                <a:latin typeface="Menlo Regular"/>
                <a:ea typeface="Menlo Regular"/>
                <a:cs typeface="Menlo Regular"/>
                <a:sym typeface="Menlo Regular"/>
              </a:defRPr>
            </a:pPr>
            <a:r>
              <a:t>  createCreateMetadataAccountV3Instruction(</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metadata: metadataPDA,</a:t>
            </a:r>
          </a:p>
          <a:p>
            <a:pPr algn="l" defTabSz="457200">
              <a:defRPr sz="2000">
                <a:solidFill>
                  <a:srgbClr val="D4D4D4"/>
                </a:solidFill>
                <a:latin typeface="Menlo Regular"/>
                <a:ea typeface="Menlo Regular"/>
                <a:cs typeface="Menlo Regular"/>
                <a:sym typeface="Menlo Regular"/>
              </a:defRPr>
            </a:pPr>
            <a:r>
              <a:t>      mint: tokenMintAccount,</a:t>
            </a:r>
          </a:p>
          <a:p>
            <a:pPr algn="l" defTabSz="457200">
              <a:defRPr sz="2000">
                <a:solidFill>
                  <a:srgbClr val="D4D4D4"/>
                </a:solidFill>
                <a:latin typeface="Menlo Regular"/>
                <a:ea typeface="Menlo Regular"/>
                <a:cs typeface="Menlo Regular"/>
                <a:sym typeface="Menlo Regular"/>
              </a:defRPr>
            </a:pPr>
            <a:r>
              <a:t>      mintAuthority: user.publicKey,</a:t>
            </a:r>
          </a:p>
          <a:p>
            <a:pPr algn="l" defTabSz="457200">
              <a:defRPr sz="2000">
                <a:solidFill>
                  <a:srgbClr val="D4D4D4"/>
                </a:solidFill>
                <a:latin typeface="Menlo Regular"/>
                <a:ea typeface="Menlo Regular"/>
                <a:cs typeface="Menlo Regular"/>
                <a:sym typeface="Menlo Regular"/>
              </a:defRPr>
            </a:pPr>
            <a:r>
              <a:t>      payer: user.publicKey,</a:t>
            </a:r>
          </a:p>
          <a:p>
            <a:pPr algn="l" defTabSz="457200">
              <a:defRPr sz="2000">
                <a:solidFill>
                  <a:srgbClr val="D4D4D4"/>
                </a:solidFill>
                <a:latin typeface="Menlo Regular"/>
                <a:ea typeface="Menlo Regular"/>
                <a:cs typeface="Menlo Regular"/>
                <a:sym typeface="Menlo Regular"/>
              </a:defRPr>
            </a:pPr>
            <a:r>
              <a:t>      updateAuthority: user.publicKey,</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createMetadataAccountArgsV3: {</a:t>
            </a:r>
          </a:p>
          <a:p>
            <a:pPr algn="l" defTabSz="457200">
              <a:defRPr sz="2000">
                <a:solidFill>
                  <a:srgbClr val="D4D4D4"/>
                </a:solidFill>
                <a:latin typeface="Menlo Regular"/>
                <a:ea typeface="Menlo Regular"/>
                <a:cs typeface="Menlo Regular"/>
                <a:sym typeface="Menlo Regular"/>
              </a:defRPr>
            </a:pPr>
            <a:r>
              <a:t>        collectionDetails: </a:t>
            </a:r>
            <a:r>
              <a:rPr>
                <a:solidFill>
                  <a:srgbClr val="569CD6"/>
                </a:solidFill>
              </a:rPr>
              <a:t>null</a:t>
            </a:r>
            <a:r>
              <a:t>,</a:t>
            </a:r>
          </a:p>
          <a:p>
            <a:pPr algn="l" defTabSz="457200">
              <a:defRPr sz="2000">
                <a:solidFill>
                  <a:srgbClr val="D4D4D4"/>
                </a:solidFill>
                <a:latin typeface="Menlo Regular"/>
                <a:ea typeface="Menlo Regular"/>
                <a:cs typeface="Menlo Regular"/>
                <a:sym typeface="Menlo Regular"/>
              </a:defRPr>
            </a:pPr>
            <a:r>
              <a:t>        data: metadataData,</a:t>
            </a:r>
          </a:p>
          <a:p>
            <a:pPr algn="l" defTabSz="457200">
              <a:defRPr sz="2000">
                <a:solidFill>
                  <a:srgbClr val="D4D4D4"/>
                </a:solidFill>
                <a:latin typeface="Menlo Regular"/>
                <a:ea typeface="Menlo Regular"/>
                <a:cs typeface="Menlo Regular"/>
                <a:sym typeface="Menlo Regular"/>
              </a:defRPr>
            </a:pPr>
            <a:r>
              <a:t>        isMutable: </a:t>
            </a:r>
            <a:r>
              <a:rPr>
                <a:solidFill>
                  <a:srgbClr val="569CD6"/>
                </a:solidFill>
              </a:rPr>
              <a:t>true</a:t>
            </a:r>
            <a:r>
              <a:t>,</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r>
              <a:t>  );</a:t>
            </a:r>
          </a:p>
          <a:p>
            <a:pPr algn="l" defTabSz="457200">
              <a:defRPr sz="2000">
                <a:solidFill>
                  <a:srgbClr val="D4D4D4"/>
                </a:solidFill>
                <a:latin typeface="Menlo Regular"/>
                <a:ea typeface="Menlo Regular"/>
                <a:cs typeface="Menlo Regular"/>
                <a:sym typeface="Menlo Regular"/>
              </a:defRPr>
            </a:pPr>
          </a:p>
          <a:p>
            <a:pPr algn="l" defTabSz="457200">
              <a:defRPr sz="2000">
                <a:solidFill>
                  <a:srgbClr val="D4D4D4"/>
                </a:solidFill>
                <a:latin typeface="Menlo Regular"/>
                <a:ea typeface="Menlo Regular"/>
                <a:cs typeface="Menlo Regular"/>
                <a:sym typeface="Menlo Regular"/>
              </a:defRPr>
            </a:pPr>
            <a:r>
              <a:t>transaction.add(createMetadataAccountInstruction);</a:t>
            </a:r>
          </a:p>
        </p:txBody>
      </p:sp>
      <p:sp>
        <p:nvSpPr>
          <p:cNvPr id="822" name="4. Make a PDA to store it"/>
          <p:cNvSpPr txBox="1"/>
          <p:nvPr/>
        </p:nvSpPr>
        <p:spPr>
          <a:xfrm>
            <a:off x="1408463" y="342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4. Make a PDA to store it</a:t>
            </a:r>
          </a:p>
        </p:txBody>
      </p:sp>
      <p:sp>
        <p:nvSpPr>
          <p:cNvPr id="823" name="create-token-metadata.ts (continued)"/>
          <p:cNvSpPr txBox="1"/>
          <p:nvPr/>
        </p:nvSpPr>
        <p:spPr>
          <a:xfrm>
            <a:off x="2198123" y="1510251"/>
            <a:ext cx="771113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 (continued)</a:t>
            </a:r>
          </a:p>
        </p:txBody>
      </p:sp>
      <p:sp>
        <p:nvSpPr>
          <p:cNvPr id="824" name="Continued on next page...."/>
          <p:cNvSpPr txBox="1"/>
          <p:nvPr/>
        </p:nvSpPr>
        <p:spPr>
          <a:xfrm>
            <a:off x="2236223" y="13169267"/>
            <a:ext cx="554309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Continued on next page....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await sendAndConfirmTransaction(…"/>
          <p:cNvSpPr txBox="1"/>
          <p:nvPr/>
        </p:nvSpPr>
        <p:spPr>
          <a:xfrm>
            <a:off x="3317481" y="4763744"/>
            <a:ext cx="16936238" cy="5537201"/>
          </a:xfrm>
          <a:prstGeom prst="rect">
            <a:avLst/>
          </a:prstGeom>
          <a:solidFill>
            <a:srgbClr val="1E1E1E"/>
          </a:solidFill>
          <a:ln w="50800">
            <a:solidFill>
              <a:srgbClr val="FFFFFF"/>
            </a:solidFill>
            <a:miter lim="400000"/>
          </a:ln>
          <a:extLst>
            <a:ext uri="{C572A759-6A51-4108-AA02-DFA0A04FC94B}">
              <ma14:wrappingTextBoxFlag xmlns:ma14="http://schemas.microsoft.com/office/mac/drawingml/2011/main" val="1"/>
            </a:ext>
          </a:extLst>
        </p:spPr>
        <p:txBody>
          <a:bodyPr lIns="406400" tIns="406400" rIns="406400" bIns="406400" anchor="ctr">
            <a:spAutoFit/>
          </a:bodyPr>
          <a:lstStyle/>
          <a:p>
            <a:pPr algn="l" defTabSz="457200">
              <a:defRPr>
                <a:solidFill>
                  <a:srgbClr val="D4D4D4"/>
                </a:solidFill>
                <a:latin typeface="Menlo Regular"/>
                <a:ea typeface="Menlo Regular"/>
                <a:cs typeface="Menlo Regular"/>
                <a:sym typeface="Menlo Regular"/>
              </a:defRPr>
            </a:pPr>
            <a:r>
              <a:rPr>
                <a:solidFill>
                  <a:srgbClr val="569CD6"/>
                </a:solidFill>
              </a:rPr>
              <a:t>await</a:t>
            </a:r>
            <a:r>
              <a:t> sendAndConfirmTransaction(</a:t>
            </a:r>
          </a:p>
          <a:p>
            <a:pPr algn="l" defTabSz="457200">
              <a:defRPr>
                <a:solidFill>
                  <a:srgbClr val="D4D4D4"/>
                </a:solidFill>
                <a:latin typeface="Menlo Regular"/>
                <a:ea typeface="Menlo Regular"/>
                <a:cs typeface="Menlo Regular"/>
                <a:sym typeface="Menlo Regular"/>
              </a:defRPr>
            </a:pPr>
            <a:r>
              <a:t>  connection,</a:t>
            </a:r>
          </a:p>
          <a:p>
            <a:pPr algn="l" defTabSz="457200">
              <a:defRPr>
                <a:solidFill>
                  <a:srgbClr val="D4D4D4"/>
                </a:solidFill>
                <a:latin typeface="Menlo Regular"/>
                <a:ea typeface="Menlo Regular"/>
                <a:cs typeface="Menlo Regular"/>
                <a:sym typeface="Menlo Regular"/>
              </a:defRPr>
            </a:pPr>
            <a:r>
              <a:t>  transaction,</a:t>
            </a:r>
          </a:p>
          <a:p>
            <a:pPr algn="l" defTabSz="457200">
              <a:defRPr>
                <a:solidFill>
                  <a:srgbClr val="D4D4D4"/>
                </a:solidFill>
                <a:latin typeface="Menlo Regular"/>
                <a:ea typeface="Menlo Regular"/>
                <a:cs typeface="Menlo Regular"/>
                <a:sym typeface="Menlo Regular"/>
              </a:defRPr>
            </a:pPr>
            <a:r>
              <a:t>  [user]</a:t>
            </a: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D4D4D4"/>
                </a:solidFill>
                <a:latin typeface="Menlo Regular"/>
                <a:ea typeface="Menlo Regular"/>
                <a:cs typeface="Menlo Regular"/>
                <a:sym typeface="Menlo Regular"/>
              </a:defRPr>
            </a:pPr>
            <a:r>
              <a:rPr>
                <a:solidFill>
                  <a:srgbClr val="569CD6"/>
                </a:solidFill>
              </a:rPr>
              <a:t>const</a:t>
            </a:r>
            <a:r>
              <a:t> tokenMintLink = getExplorerLink(</a:t>
            </a:r>
          </a:p>
          <a:p>
            <a:pPr algn="l" defTabSz="457200">
              <a:defRPr>
                <a:solidFill>
                  <a:srgbClr val="CE9178"/>
                </a:solidFill>
                <a:latin typeface="Menlo Regular"/>
                <a:ea typeface="Menlo Regular"/>
                <a:cs typeface="Menlo Regular"/>
                <a:sym typeface="Menlo Regular"/>
              </a:defRPr>
            </a:pPr>
            <a:r>
              <a:rPr>
                <a:solidFill>
                  <a:srgbClr val="D4D4D4"/>
                </a:solidFill>
              </a:rPr>
              <a:t>  </a:t>
            </a:r>
            <a:r>
              <a:t>"address"</a:t>
            </a:r>
            <a:r>
              <a:rPr>
                <a:solidFill>
                  <a:srgbClr val="D4D4D4"/>
                </a:solidFill>
              </a:rPr>
              <a:t>,</a:t>
            </a:r>
            <a:endParaRPr>
              <a:solidFill>
                <a:srgbClr val="D4D4D4"/>
              </a:solidFill>
            </a:endParaRPr>
          </a:p>
          <a:p>
            <a:pPr algn="l" defTabSz="457200">
              <a:defRPr>
                <a:solidFill>
                  <a:srgbClr val="D4D4D4"/>
                </a:solidFill>
                <a:latin typeface="Menlo Regular"/>
                <a:ea typeface="Menlo Regular"/>
                <a:cs typeface="Menlo Regular"/>
                <a:sym typeface="Menlo Regular"/>
              </a:defRPr>
            </a:pPr>
            <a:r>
              <a:t>  tokenMintAccount.toString(),</a:t>
            </a:r>
          </a:p>
          <a:p>
            <a:pPr algn="l" defTabSz="457200">
              <a:defRPr>
                <a:solidFill>
                  <a:srgbClr val="CE9178"/>
                </a:solidFill>
                <a:latin typeface="Menlo Regular"/>
                <a:ea typeface="Menlo Regular"/>
                <a:cs typeface="Menlo Regular"/>
                <a:sym typeface="Menlo Regular"/>
              </a:defRPr>
            </a:pPr>
            <a:r>
              <a:rPr>
                <a:solidFill>
                  <a:srgbClr val="D4D4D4"/>
                </a:solidFill>
              </a:rPr>
              <a:t>  </a:t>
            </a:r>
            <a:r>
              <a:t>"devnet"</a:t>
            </a:r>
            <a:endParaRPr>
              <a:solidFill>
                <a:srgbClr val="D4D4D4"/>
              </a:solidFill>
            </a:endParaRPr>
          </a:p>
          <a:p>
            <a:pPr algn="l" defTabSz="457200">
              <a:defRPr>
                <a:solidFill>
                  <a:srgbClr val="D4D4D4"/>
                </a:solidFill>
                <a:latin typeface="Menlo Regular"/>
                <a:ea typeface="Menlo Regular"/>
                <a:cs typeface="Menlo Regular"/>
                <a:sym typeface="Menlo Regular"/>
              </a:defRPr>
            </a:pPr>
            <a:r>
              <a:t>);</a:t>
            </a:r>
          </a:p>
          <a:p>
            <a:pPr algn="l" defTabSz="457200">
              <a:defRPr>
                <a:solidFill>
                  <a:srgbClr val="D4D4D4"/>
                </a:solidFill>
                <a:latin typeface="Menlo Regular"/>
                <a:ea typeface="Menlo Regular"/>
                <a:cs typeface="Menlo Regular"/>
                <a:sym typeface="Menlo Regular"/>
              </a:defRPr>
            </a:pPr>
          </a:p>
          <a:p>
            <a:pPr algn="l" defTabSz="457200">
              <a:defRPr>
                <a:solidFill>
                  <a:srgbClr val="CE9178"/>
                </a:solidFill>
                <a:latin typeface="Menlo Regular"/>
                <a:ea typeface="Menlo Regular"/>
                <a:cs typeface="Menlo Regular"/>
                <a:sym typeface="Menlo Regular"/>
              </a:defRPr>
            </a:pPr>
            <a:r>
              <a:rPr>
                <a:solidFill>
                  <a:srgbClr val="D4D4D4"/>
                </a:solidFill>
              </a:rPr>
              <a:t>console.log(</a:t>
            </a:r>
            <a:r>
              <a:t>`✅ Look at the token mint again: </a:t>
            </a:r>
            <a:r>
              <a:rPr>
                <a:solidFill>
                  <a:srgbClr val="569CD6"/>
                </a:solidFill>
              </a:rPr>
              <a:t>${</a:t>
            </a:r>
            <a:r>
              <a:rPr>
                <a:solidFill>
                  <a:srgbClr val="D4D4D4"/>
                </a:solidFill>
              </a:rPr>
              <a:t>tokenMintLink</a:t>
            </a:r>
            <a:r>
              <a:rPr>
                <a:solidFill>
                  <a:srgbClr val="569CD6"/>
                </a:solidFill>
              </a:rPr>
              <a:t>}</a:t>
            </a:r>
            <a:r>
              <a:t>!`</a:t>
            </a:r>
            <a:r>
              <a:rPr>
                <a:solidFill>
                  <a:srgbClr val="D4D4D4"/>
                </a:solidFill>
              </a:rPr>
              <a:t>);</a:t>
            </a:r>
          </a:p>
        </p:txBody>
      </p:sp>
      <p:sp>
        <p:nvSpPr>
          <p:cNvPr id="829" name="5. Create our Metadata account!"/>
          <p:cNvSpPr txBox="1"/>
          <p:nvPr/>
        </p:nvSpPr>
        <p:spPr>
          <a:xfrm>
            <a:off x="1408463" y="596717"/>
            <a:ext cx="19790588"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5. Create our Metadata account!</a:t>
            </a:r>
          </a:p>
        </p:txBody>
      </p:sp>
      <p:sp>
        <p:nvSpPr>
          <p:cNvPr id="830" name="create-token-metadata.ts (continued)"/>
          <p:cNvSpPr txBox="1"/>
          <p:nvPr/>
        </p:nvSpPr>
        <p:spPr>
          <a:xfrm>
            <a:off x="2401323" y="2132551"/>
            <a:ext cx="771113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3600"/>
            </a:lvl1pPr>
          </a:lstStyle>
          <a:p>
            <a:pPr/>
            <a:r>
              <a:t>create-token-metadata.ts (continued)</a:t>
            </a:r>
          </a:p>
        </p:txBody>
      </p:sp>
      <p:sp>
        <p:nvSpPr>
          <p:cNvPr id="831" name="npx esrun create-token-metadata.ts"/>
          <p:cNvSpPr txBox="1"/>
          <p:nvPr/>
        </p:nvSpPr>
        <p:spPr>
          <a:xfrm>
            <a:off x="-2211228" y="12297237"/>
            <a:ext cx="16936239"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latin typeface="Andale Mono"/>
                <a:ea typeface="Andale Mono"/>
                <a:cs typeface="Andale Mono"/>
                <a:sym typeface="Andale Mono"/>
              </a:defRPr>
            </a:lvl1pPr>
          </a:lstStyle>
          <a:p>
            <a:pPr/>
            <a:r>
              <a:t>npx esrun create-token-metadata.ts</a:t>
            </a:r>
            <a:endParaRPr>
              <a:solidFill>
                <a:srgbClr val="D4D4D4"/>
              </a:solidFill>
            </a:endParaR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6. Open Solana Explorer…"/>
          <p:cNvSpPr txBox="1"/>
          <p:nvPr>
            <p:ph type="title"/>
          </p:nvPr>
        </p:nvSpPr>
        <p:spPr>
          <a:xfrm>
            <a:off x="1187777" y="4720034"/>
            <a:ext cx="9779001" cy="4275932"/>
          </a:xfrm>
          <a:prstGeom prst="rect">
            <a:avLst/>
          </a:prstGeom>
        </p:spPr>
        <p:txBody>
          <a:bodyPr/>
          <a:lstStyle/>
          <a:p>
            <a:pPr defTabSz="1170402">
              <a:defRPr spc="-81" sz="4080"/>
            </a:pPr>
            <a:r>
              <a:t>6. Open Solana Explorer</a:t>
            </a:r>
          </a:p>
          <a:p>
            <a:pPr defTabSz="1170402">
              <a:defRPr spc="-81" sz="4080"/>
            </a:pPr>
          </a:p>
          <a:p>
            <a:pPr defTabSz="1170402">
              <a:defRPr spc="-81" sz="4080"/>
            </a:pPr>
          </a:p>
          <a:p>
            <a:pPr defTabSz="1170402">
              <a:defRPr spc="-81" sz="4080"/>
            </a:pPr>
            <a:r>
              <a:t>Look at the Token Mint - what changed?</a:t>
            </a:r>
          </a:p>
          <a:p>
            <a:pPr defTabSz="1170402">
              <a:defRPr spc="-81" sz="4080"/>
            </a:pPr>
          </a:p>
          <a:p>
            <a:pPr defTabSz="1170402">
              <a:defRPr spc="-81" sz="4080"/>
            </a:pPr>
            <a:r>
              <a:t>Click the </a:t>
            </a:r>
            <a:r>
              <a:rPr>
                <a:solidFill>
                  <a:srgbClr val="56A184"/>
                </a:solidFill>
              </a:rPr>
              <a:t>metadata tab</a:t>
            </a:r>
            <a:r>
              <a:t> of the token mint. What can you see?</a:t>
            </a:r>
          </a:p>
        </p:txBody>
      </p:sp>
      <p:pic>
        <p:nvPicPr>
          <p:cNvPr id="836" name="Screenshot 2024-03-27 at 08.55.43.png" descr="Screenshot 2024-03-27 at 08.55.43.png"/>
          <p:cNvPicPr>
            <a:picLocks noChangeAspect="1"/>
          </p:cNvPicPr>
          <p:nvPr/>
        </p:nvPicPr>
        <p:blipFill>
          <a:blip r:embed="rId2">
            <a:extLst/>
          </a:blip>
          <a:stretch>
            <a:fillRect/>
          </a:stretch>
        </p:blipFill>
        <p:spPr>
          <a:xfrm>
            <a:off x="11576050" y="1638300"/>
            <a:ext cx="12611100" cy="10439400"/>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Lesson 5 feedback"/>
          <p:cNvSpPr txBox="1"/>
          <p:nvPr>
            <p:ph type="title"/>
          </p:nvPr>
        </p:nvSpPr>
        <p:spPr>
          <a:xfrm>
            <a:off x="1187777" y="5743879"/>
            <a:ext cx="9779001" cy="1435101"/>
          </a:xfrm>
          <a:prstGeom prst="rect">
            <a:avLst/>
          </a:prstGeom>
        </p:spPr>
        <p:txBody>
          <a:bodyPr/>
          <a:lstStyle/>
          <a:p>
            <a:pPr/>
            <a:r>
              <a:t>Lesson 5 feedback</a:t>
            </a:r>
          </a:p>
        </p:txBody>
      </p:sp>
      <p:sp>
        <p:nvSpPr>
          <p:cNvPr id="839" name="Let us know what you think!"/>
          <p:cNvSpPr txBox="1"/>
          <p:nvPr>
            <p:ph type="body" idx="21"/>
          </p:nvPr>
        </p:nvSpPr>
        <p:spPr>
          <a:xfrm>
            <a:off x="1187777" y="7037341"/>
            <a:ext cx="9779001" cy="934780"/>
          </a:xfrm>
          <a:prstGeom prst="rect">
            <a:avLst/>
          </a:prstGeom>
          <a:extLst>
            <a:ext uri="{C572A759-6A51-4108-AA02-DFA0A04FC94B}">
              <ma14:wrappingTextBoxFlag xmlns:ma14="http://schemas.microsoft.com/office/mac/drawingml/2011/main" val="1"/>
            </a:ext>
          </a:extLst>
        </p:spPr>
        <p:txBody>
          <a:bodyPr/>
          <a:lstStyle/>
          <a:p>
            <a:pPr/>
            <a:r>
              <a:t>Let us know what you think!</a:t>
            </a:r>
          </a:p>
        </p:txBody>
      </p:sp>
      <p:pic>
        <p:nvPicPr>
          <p:cNvPr id="840" name="Large rock formation under dark clouds with a dirt road in the foreground" descr="Large rock formation under dark clouds with a dirt road in the foreground"/>
          <p:cNvPicPr>
            <a:picLocks noChangeAspect="1"/>
          </p:cNvPicPr>
          <p:nvPr>
            <p:ph type="pic" idx="22"/>
          </p:nvPr>
        </p:nvPicPr>
        <p:blipFill>
          <a:blip r:embed="rId2">
            <a:extLst/>
          </a:blip>
          <a:srcRect l="1191" t="0" r="1191" b="0"/>
          <a:stretch>
            <a:fillRect/>
          </a:stretch>
        </p:blipFill>
        <p:spPr>
          <a:xfrm>
            <a:off x="12192000" y="1263848"/>
            <a:ext cx="10922000" cy="11188701"/>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213" name="pasted-movie.png" descr="pasted-movie.png"/>
          <p:cNvPicPr>
            <a:picLocks noChangeAspect="1"/>
          </p:cNvPicPr>
          <p:nvPr/>
        </p:nvPicPr>
        <p:blipFill>
          <a:blip r:embed="rId3">
            <a:extLst/>
          </a:blip>
          <a:stretch>
            <a:fillRect/>
          </a:stretch>
        </p:blipFill>
        <p:spPr>
          <a:xfrm rot="179324">
            <a:off x="-1074159" y="753251"/>
            <a:ext cx="10869837" cy="19591743"/>
          </a:xfrm>
          <a:prstGeom prst="rect">
            <a:avLst/>
          </a:prstGeom>
          <a:ln w="12700">
            <a:miter lim="400000"/>
          </a:ln>
        </p:spPr>
      </p:pic>
      <p:pic>
        <p:nvPicPr>
          <p:cNvPr id="214" name="pasted-movie.png" descr="pasted-movie.png"/>
          <p:cNvPicPr>
            <a:picLocks noChangeAspect="1"/>
          </p:cNvPicPr>
          <p:nvPr/>
        </p:nvPicPr>
        <p:blipFill>
          <a:blip r:embed="rId4">
            <a:extLst/>
          </a:blip>
          <a:stretch>
            <a:fillRect/>
          </a:stretch>
        </p:blipFill>
        <p:spPr>
          <a:xfrm rot="21118835">
            <a:off x="17836818" y="-5003800"/>
            <a:ext cx="6953582" cy="13716000"/>
          </a:xfrm>
          <a:prstGeom prst="rect">
            <a:avLst/>
          </a:prstGeom>
          <a:ln w="12700">
            <a:miter lim="400000"/>
          </a:ln>
        </p:spPr>
      </p:pic>
      <p:sp>
        <p:nvSpPr>
          <p:cNvPr id="215" name="sender encrypts…"/>
          <p:cNvSpPr txBox="1"/>
          <p:nvPr/>
        </p:nvSpPr>
        <p:spPr>
          <a:xfrm>
            <a:off x="6186373" y="7521261"/>
            <a:ext cx="12011254" cy="29630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encrypts </a:t>
            </a:r>
          </a:p>
          <a:p>
            <a:pPr>
              <a:defRPr cap="all" sz="9600"/>
            </a:pPr>
            <a:r>
              <a:t>USING THE secret</a:t>
            </a:r>
          </a:p>
        </p:txBody>
      </p:sp>
      <p:sp>
        <p:nvSpPr>
          <p:cNvPr id="216" name="SENDER AND RECIPIENT…"/>
          <p:cNvSpPr txBox="1"/>
          <p:nvPr/>
        </p:nvSpPr>
        <p:spPr>
          <a:xfrm>
            <a:off x="4831841" y="2964082"/>
            <a:ext cx="14720317" cy="30126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cap="all" sz="9600"/>
            </a:pPr>
            <a:r>
              <a:t>SENDER AND RECIPIENT </a:t>
            </a:r>
          </a:p>
          <a:p>
            <a:pPr>
              <a:defRPr b="1" cap="all" sz="9600"/>
            </a:pPr>
            <a:r>
              <a:t>DECIDE a secret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400">
        <p159:morph option="byObject"/>
      </p:transition>
    </mc:Choice>
    <mc:Fallback>
      <p:transition spd="fast">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2" name="Image" descr="Image"/>
          <p:cNvPicPr>
            <a:picLocks noChangeAspect="1"/>
          </p:cNvPicPr>
          <p:nvPr/>
        </p:nvPicPr>
        <p:blipFill>
          <a:blip r:embed="rId2">
            <a:extLst/>
          </a:blip>
          <a:srcRect l="46548" t="42229" r="0" b="0"/>
          <a:stretch>
            <a:fillRect/>
          </a:stretch>
        </p:blipFill>
        <p:spPr>
          <a:xfrm>
            <a:off x="-203284" y="-315676"/>
            <a:ext cx="6533483" cy="5768152"/>
          </a:xfrm>
          <a:prstGeom prst="rect">
            <a:avLst/>
          </a:prstGeom>
          <a:ln w="12700">
            <a:miter lim="400000"/>
          </a:ln>
        </p:spPr>
      </p:pic>
      <p:pic>
        <p:nvPicPr>
          <p:cNvPr id="843" name="pasted-movie.png" descr="pasted-movie.png"/>
          <p:cNvPicPr>
            <a:picLocks noChangeAspect="1"/>
          </p:cNvPicPr>
          <p:nvPr/>
        </p:nvPicPr>
        <p:blipFill>
          <a:blip r:embed="rId3">
            <a:extLst/>
          </a:blip>
          <a:stretch>
            <a:fillRect/>
          </a:stretch>
        </p:blipFill>
        <p:spPr>
          <a:xfrm rot="20936061">
            <a:off x="-1046343" y="3932965"/>
            <a:ext cx="7609875" cy="13716001"/>
          </a:xfrm>
          <a:prstGeom prst="rect">
            <a:avLst/>
          </a:prstGeom>
          <a:ln w="12700">
            <a:miter lim="400000"/>
          </a:ln>
        </p:spPr>
      </p:pic>
      <p:pic>
        <p:nvPicPr>
          <p:cNvPr id="844" name="pasted-movie.png" descr="pasted-movie.png"/>
          <p:cNvPicPr>
            <a:picLocks noChangeAspect="1"/>
          </p:cNvPicPr>
          <p:nvPr/>
        </p:nvPicPr>
        <p:blipFill>
          <a:blip r:embed="rId4">
            <a:extLst/>
          </a:blip>
          <a:stretch>
            <a:fillRect/>
          </a:stretch>
        </p:blipFill>
        <p:spPr>
          <a:xfrm rot="20410241">
            <a:off x="18954418" y="-4713496"/>
            <a:ext cx="6445851" cy="12714496"/>
          </a:xfrm>
          <a:prstGeom prst="rect">
            <a:avLst/>
          </a:prstGeom>
          <a:ln w="12700">
            <a:miter lim="400000"/>
          </a:ln>
        </p:spPr>
      </p:pic>
      <p:sp>
        <p:nvSpPr>
          <p:cNvPr id="845" name="ANCHOR"/>
          <p:cNvSpPr txBox="1"/>
          <p:nvPr/>
        </p:nvSpPr>
        <p:spPr>
          <a:xfrm>
            <a:off x="6648653" y="5802933"/>
            <a:ext cx="11086694" cy="3077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9600"/>
            </a:lvl1pPr>
          </a:lstStyle>
          <a:p>
            <a:pPr/>
            <a:r>
              <a:t>ANCHOR</a:t>
            </a:r>
          </a:p>
        </p:txBody>
      </p:sp>
      <p:sp>
        <p:nvSpPr>
          <p:cNvPr id="846" name="LESSON 6: INTRO TO"/>
          <p:cNvSpPr txBox="1"/>
          <p:nvPr/>
        </p:nvSpPr>
        <p:spPr>
          <a:xfrm>
            <a:off x="7188860" y="4835671"/>
            <a:ext cx="10006280" cy="1192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200"/>
            </a:lvl1pPr>
          </a:lstStyle>
          <a:p>
            <a:pPr/>
            <a:r>
              <a:t>LESSON 6: INTRO TO  </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The most popular way to build onchain apps is using Rust using the Anchor framework."/>
          <p:cNvSpPr txBox="1"/>
          <p:nvPr>
            <p:ph type="ctrTitle"/>
          </p:nvPr>
        </p:nvSpPr>
        <p:spPr>
          <a:xfrm>
            <a:off x="1206498" y="4533900"/>
            <a:ext cx="21971004" cy="4648200"/>
          </a:xfrm>
          <a:prstGeom prst="rect">
            <a:avLst/>
          </a:prstGeom>
        </p:spPr>
        <p:txBody>
          <a:bodyPr/>
          <a:lstStyle/>
          <a:p>
            <a:pPr defTabSz="2365188">
              <a:defRPr spc="-225" sz="11252"/>
            </a:pPr>
            <a:r>
              <a:t>The most popular way to build onchain apps is using </a:t>
            </a:r>
            <a:r>
              <a:rPr>
                <a:solidFill>
                  <a:srgbClr val="9844FD"/>
                </a:solidFill>
              </a:rPr>
              <a:t>Rust</a:t>
            </a:r>
            <a:r>
              <a:t> using the </a:t>
            </a:r>
            <a:r>
              <a:rPr>
                <a:solidFill>
                  <a:srgbClr val="14F195"/>
                </a:solidFill>
              </a:rPr>
              <a:t>Anchor</a:t>
            </a:r>
            <a:r>
              <a:t> framework.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2" name="Image" descr="Image"/>
          <p:cNvPicPr>
            <a:picLocks noChangeAspect="1"/>
          </p:cNvPicPr>
          <p:nvPr/>
        </p:nvPicPr>
        <p:blipFill>
          <a:blip r:embed="rId2">
            <a:extLst/>
          </a:blip>
          <a:stretch>
            <a:fillRect/>
          </a:stretch>
        </p:blipFill>
        <p:spPr>
          <a:xfrm>
            <a:off x="-3564762" y="6642877"/>
            <a:ext cx="26831631" cy="7777827"/>
          </a:xfrm>
          <a:prstGeom prst="rect">
            <a:avLst/>
          </a:prstGeom>
          <a:ln w="12700">
            <a:miter lim="400000"/>
          </a:ln>
        </p:spPr>
      </p:pic>
      <p:pic>
        <p:nvPicPr>
          <p:cNvPr id="853" name="Image" descr="Image"/>
          <p:cNvPicPr>
            <a:picLocks noChangeAspect="1"/>
          </p:cNvPicPr>
          <p:nvPr/>
        </p:nvPicPr>
        <p:blipFill>
          <a:blip r:embed="rId3">
            <a:alphaModFix amt="23253"/>
            <a:extLst/>
          </a:blip>
          <a:stretch>
            <a:fillRect/>
          </a:stretch>
        </p:blipFill>
        <p:spPr>
          <a:xfrm>
            <a:off x="-203284" y="-315676"/>
            <a:ext cx="12223083" cy="9984552"/>
          </a:xfrm>
          <a:prstGeom prst="rect">
            <a:avLst/>
          </a:prstGeom>
          <a:ln w="12700">
            <a:miter lim="400000"/>
          </a:ln>
        </p:spPr>
      </p:pic>
      <p:pic>
        <p:nvPicPr>
          <p:cNvPr id="854" name="Image" descr="Image"/>
          <p:cNvPicPr>
            <a:picLocks noChangeAspect="1"/>
          </p:cNvPicPr>
          <p:nvPr/>
        </p:nvPicPr>
        <p:blipFill>
          <a:blip r:embed="rId4">
            <a:extLst/>
          </a:blip>
          <a:stretch>
            <a:fillRect/>
          </a:stretch>
        </p:blipFill>
        <p:spPr>
          <a:xfrm>
            <a:off x="8480415" y="-287614"/>
            <a:ext cx="16952154" cy="17420991"/>
          </a:xfrm>
          <a:prstGeom prst="rect">
            <a:avLst/>
          </a:prstGeom>
          <a:ln w="12700">
            <a:miter lim="400000"/>
          </a:ln>
        </p:spPr>
      </p:pic>
      <p:pic>
        <p:nvPicPr>
          <p:cNvPr id="855" name="48ixuTxnXtzHWQ7WwBqSGu.png" descr="48ixuTxnXtzHWQ7WwBqSGu.png"/>
          <p:cNvPicPr>
            <a:picLocks noChangeAspect="1"/>
          </p:cNvPicPr>
          <p:nvPr/>
        </p:nvPicPr>
        <p:blipFill>
          <a:blip r:embed="rId5">
            <a:extLst/>
          </a:blip>
          <a:srcRect l="0" t="0" r="1219" b="499"/>
          <a:stretch>
            <a:fillRect/>
          </a:stretch>
        </p:blipFill>
        <p:spPr>
          <a:xfrm>
            <a:off x="-6908800" y="-14795500"/>
            <a:ext cx="41148000" cy="27851100"/>
          </a:xfrm>
          <a:prstGeom prst="rect">
            <a:avLst/>
          </a:prstGeom>
          <a:ln w="12700">
            <a:miter lim="400000"/>
          </a:ln>
        </p:spPr>
      </p:pic>
      <p:pic>
        <p:nvPicPr>
          <p:cNvPr id="856" name="FFUDX4QEzQ6fwn32BY26zn.png" descr="FFUDX4QEzQ6fwn32BY26zn.png"/>
          <p:cNvPicPr>
            <a:picLocks noChangeAspect="1"/>
          </p:cNvPicPr>
          <p:nvPr/>
        </p:nvPicPr>
        <p:blipFill>
          <a:blip r:embed="rId6">
            <a:extLst/>
          </a:blip>
          <a:stretch>
            <a:fillRect/>
          </a:stretch>
        </p:blipFill>
        <p:spPr>
          <a:xfrm>
            <a:off x="15020042" y="7591867"/>
            <a:ext cx="3872900" cy="2291466"/>
          </a:xfrm>
          <a:prstGeom prst="rect">
            <a:avLst/>
          </a:prstGeom>
          <a:ln w="12700">
            <a:miter lim="400000"/>
          </a:ln>
        </p:spPr>
      </p:pic>
      <p:sp>
        <p:nvSpPr>
          <p:cNvPr id="857" name="Our first program sets Favorite things using a Program Derived Address to store them."/>
          <p:cNvSpPr txBox="1"/>
          <p:nvPr/>
        </p:nvSpPr>
        <p:spPr>
          <a:xfrm>
            <a:off x="749655" y="7949744"/>
            <a:ext cx="7058505" cy="1575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200"/>
            </a:pPr>
            <a:r>
              <a:t>Our first program sets </a:t>
            </a:r>
            <a:r>
              <a:rPr>
                <a:solidFill>
                  <a:srgbClr val="9945FF"/>
                </a:solidFill>
              </a:rPr>
              <a:t>Favorite things </a:t>
            </a:r>
            <a:r>
              <a:t>using a </a:t>
            </a:r>
            <a:r>
              <a:rPr>
                <a:solidFill>
                  <a:srgbClr val="14F195"/>
                </a:solidFill>
              </a:rPr>
              <a:t>Program Derived Address</a:t>
            </a:r>
            <a:r>
              <a:t> to store them.</a:t>
            </a:r>
          </a:p>
        </p:txBody>
      </p:sp>
      <p:pic>
        <p:nvPicPr>
          <p:cNvPr id="858" name="PN6AFqX127iDYVUkCC6iEj.png" descr="PN6AFqX127iDYVUkCC6iEj.png"/>
          <p:cNvPicPr>
            <a:picLocks noChangeAspect="1"/>
          </p:cNvPicPr>
          <p:nvPr/>
        </p:nvPicPr>
        <p:blipFill>
          <a:blip r:embed="rId7">
            <a:extLst/>
          </a:blip>
          <a:stretch>
            <a:fillRect/>
          </a:stretch>
        </p:blipFill>
        <p:spPr>
          <a:xfrm>
            <a:off x="5662123" y="2620381"/>
            <a:ext cx="4689866" cy="2291466"/>
          </a:xfrm>
          <a:prstGeom prst="rect">
            <a:avLst/>
          </a:prstGeom>
          <a:ln w="12700">
            <a:miter lim="400000"/>
          </a:ln>
        </p:spPr>
      </p:pic>
      <p:pic>
        <p:nvPicPr>
          <p:cNvPr id="859" name="pasted-movie.png" descr="pasted-movie.png"/>
          <p:cNvPicPr>
            <a:picLocks noChangeAspect="1"/>
          </p:cNvPicPr>
          <p:nvPr/>
        </p:nvPicPr>
        <p:blipFill>
          <a:blip r:embed="rId8">
            <a:extLst/>
          </a:blip>
          <a:stretch>
            <a:fillRect/>
          </a:stretch>
        </p:blipFill>
        <p:spPr>
          <a:xfrm>
            <a:off x="9006427" y="8023490"/>
            <a:ext cx="4815349" cy="2985517"/>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Rust equivalents of TypeScript concepts"/>
          <p:cNvSpPr txBox="1"/>
          <p:nvPr>
            <p:ph type="ctrTitle"/>
          </p:nvPr>
        </p:nvSpPr>
        <p:spPr>
          <a:xfrm>
            <a:off x="906078" y="734338"/>
            <a:ext cx="21971004" cy="1481872"/>
          </a:xfrm>
          <a:prstGeom prst="rect">
            <a:avLst/>
          </a:prstGeom>
        </p:spPr>
        <p:txBody>
          <a:bodyPr/>
          <a:lstStyle>
            <a:lvl1pPr defTabSz="1901904">
              <a:defRPr spc="-180" sz="9048"/>
            </a:lvl1pPr>
          </a:lstStyle>
          <a:p>
            <a:pPr/>
            <a:r>
              <a:t>Rust equivalents of TypeScript concepts</a:t>
            </a:r>
          </a:p>
        </p:txBody>
      </p:sp>
      <p:graphicFrame>
        <p:nvGraphicFramePr>
          <p:cNvPr id="862" name="Table 1"/>
          <p:cNvGraphicFramePr/>
          <p:nvPr/>
        </p:nvGraphicFramePr>
        <p:xfrm>
          <a:off x="1206496" y="2730500"/>
          <a:ext cx="22376479" cy="10280507"/>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7454592"/>
                <a:gridCol w="7454592"/>
                <a:gridCol w="7454592"/>
              </a:tblGrid>
              <a:tr h="1466829">
                <a:tc>
                  <a:txBody>
                    <a:bodyPr/>
                    <a:lstStyle/>
                    <a:p>
                      <a:pPr defTabSz="914400">
                        <a:tabLst>
                          <a:tab pos="1663700" algn="l"/>
                        </a:tabLst>
                        <a:defRPr b="0">
                          <a:solidFill>
                            <a:srgbClr val="000000"/>
                          </a:solidFill>
                        </a:defRPr>
                      </a:pPr>
                      <a:r>
                        <a:rPr b="1" sz="3200">
                          <a:solidFill>
                            <a:srgbClr val="FFFFFF"/>
                          </a:solidFill>
                        </a:rPr>
                        <a:t>TypeScript</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Rust</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Notes</a:t>
                      </a:r>
                    </a:p>
                  </a:txBody>
                  <a:tcPr marL="50800" marR="50800" marT="50800" marB="50800" anchor="ctr" anchorCtr="0" horzOverflow="overflow"/>
                </a:tc>
              </a:tr>
              <a:tr h="1466829">
                <a:tc>
                  <a:txBody>
                    <a:bodyPr/>
                    <a:lstStyle/>
                    <a:p>
                      <a:pPr defTabSz="914400">
                        <a:tabLst>
                          <a:tab pos="1663700" algn="l"/>
                        </a:tabLst>
                        <a:defRPr b="0">
                          <a:solidFill>
                            <a:srgbClr val="000000"/>
                          </a:solidFill>
                        </a:defRPr>
                      </a:pPr>
                      <a:r>
                        <a:rPr b="1" sz="3200">
                          <a:solidFill>
                            <a:srgbClr val="FFFFFF"/>
                          </a:solidFill>
                        </a:rPr>
                        <a:t>Number, BN, BigInt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u8, u16, u32, etc.
i8, i16, i32 etc  </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i means has a +/-
Then size in bits.</a:t>
                      </a:r>
                    </a:p>
                  </a:txBody>
                  <a:tcPr marL="50800" marR="50800" marT="50800" marB="50800" anchor="ctr" anchorCtr="0" horzOverflow="overflow"/>
                </a:tc>
              </a:tr>
              <a:tr h="1466829">
                <a:tc>
                  <a:txBody>
                    <a:bodyPr/>
                    <a:lstStyle/>
                    <a:p>
                      <a:pPr defTabSz="914400">
                        <a:tabLst>
                          <a:tab pos="1663700" algn="l"/>
                        </a:tabLst>
                        <a:defRPr b="0">
                          <a:solidFill>
                            <a:srgbClr val="000000"/>
                          </a:solidFill>
                        </a:defRPr>
                      </a:pPr>
                      <a:r>
                        <a:rPr b="1" sz="3200">
                          <a:solidFill>
                            <a:srgbClr val="FFFFFF"/>
                          </a:solidFill>
                        </a:rPr>
                        <a:t>String</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String, str</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r>
              <a:tr h="1466829">
                <a:tc>
                  <a:txBody>
                    <a:bodyPr/>
                    <a:lstStyle/>
                    <a:p>
                      <a:pPr defTabSz="914400">
                        <a:tabLst>
                          <a:tab pos="1663700" algn="l"/>
                        </a:tabLst>
                        <a:defRPr b="0">
                          <a:solidFill>
                            <a:srgbClr val="000000"/>
                          </a:solidFill>
                        </a:defRPr>
                      </a:pPr>
                      <a:r>
                        <a:rPr b="1" sz="3200">
                          <a:solidFill>
                            <a:srgbClr val="FFFFFF"/>
                          </a:solidFill>
                        </a:rPr>
                        <a:t>Array</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Array or vec</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Syntax is the same, so Vec&lt;str&gt;</a:t>
                      </a:r>
                    </a:p>
                  </a:txBody>
                  <a:tcPr marL="50800" marR="50800" marT="50800" marB="50800" anchor="ctr" anchorCtr="0" horzOverflow="overflow"/>
                </a:tc>
              </a:tr>
              <a:tr h="1466829">
                <a:tc>
                  <a:txBody>
                    <a:bodyPr/>
                    <a:lstStyle/>
                    <a:p>
                      <a:pPr defTabSz="914400">
                        <a:tabLst>
                          <a:tab pos="1663700" algn="l"/>
                        </a:tabLst>
                        <a:defRPr b="0">
                          <a:solidFill>
                            <a:srgbClr val="000000"/>
                          </a:solidFill>
                        </a:defRPr>
                      </a:pPr>
                      <a:r>
                        <a:rPr b="1" sz="3200">
                          <a:solidFill>
                            <a:srgbClr val="FFFFFF"/>
                          </a:solidFill>
                        </a:rPr>
                        <a:t>Record</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Struct</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r>
              <a:tr h="1466829">
                <a:tc>
                  <a:txBody>
                    <a:bodyPr/>
                    <a:lstStyle/>
                    <a:p>
                      <a:pPr defTabSz="914400">
                        <a:tabLst>
                          <a:tab pos="1663700" algn="l"/>
                        </a:tabLst>
                        <a:defRPr b="0">
                          <a:solidFill>
                            <a:srgbClr val="000000"/>
                          </a:solidFill>
                        </a:defRPr>
                      </a:pPr>
                      <a:r>
                        <a:rPr b="1" sz="3200">
                          <a:solidFill>
                            <a:srgbClr val="FFFFFF"/>
                          </a:solidFill>
                        </a:rPr>
                        <a: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Macro</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Applied at compile time, to wrap around the next statement and generate code.</a:t>
                      </a:r>
                    </a:p>
                  </a:txBody>
                  <a:tcPr marL="50800" marR="50800" marT="50800" marB="50800" anchor="ctr" anchorCtr="0" horzOverflow="overflow"/>
                </a:tc>
              </a:tr>
              <a:tr h="1466829">
                <a:tc>
                  <a:txBody>
                    <a:bodyPr/>
                    <a:lstStyle/>
                    <a:p>
                      <a:pPr defTabSz="914400">
                        <a:tabLst>
                          <a:tab pos="1663700" algn="l"/>
                        </a:tabLst>
                        <a:defRPr b="0">
                          <a:solidFill>
                            <a:srgbClr val="000000"/>
                          </a:solidFill>
                        </a:defRPr>
                      </a:pPr>
                      <a:r>
                        <a:rPr b="1" sz="3200">
                          <a:solidFill>
                            <a:srgbClr val="FFFFFF"/>
                          </a:solidFill>
                        </a:rPr>
                        <a:t>import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use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Dependencies are crates in [dependencies] in Cargo.toml</a:t>
                      </a:r>
                    </a:p>
                  </a:txBody>
                  <a:tcPr marL="50800" marR="50800" marT="50800" marB="50800" anchor="ctr" anchorCtr="0" horzOverflow="overflow"/>
                </a:tc>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6" name="Image" descr="Image"/>
          <p:cNvPicPr>
            <a:picLocks noChangeAspect="1"/>
          </p:cNvPicPr>
          <p:nvPr/>
        </p:nvPicPr>
        <p:blipFill>
          <a:blip r:embed="rId2">
            <a:extLst/>
          </a:blip>
          <a:stretch>
            <a:fillRect/>
          </a:stretch>
        </p:blipFill>
        <p:spPr>
          <a:xfrm rot="19800000">
            <a:off x="11319638" y="9843277"/>
            <a:ext cx="26831631" cy="7777827"/>
          </a:xfrm>
          <a:prstGeom prst="rect">
            <a:avLst/>
          </a:prstGeom>
          <a:ln w="12700">
            <a:miter lim="400000"/>
          </a:ln>
        </p:spPr>
      </p:pic>
      <p:pic>
        <p:nvPicPr>
          <p:cNvPr id="867" name="Image" descr="Image"/>
          <p:cNvPicPr>
            <a:picLocks noChangeAspect="1"/>
          </p:cNvPicPr>
          <p:nvPr/>
        </p:nvPicPr>
        <p:blipFill>
          <a:blip r:embed="rId3">
            <a:extLst/>
          </a:blip>
          <a:stretch>
            <a:fillRect/>
          </a:stretch>
        </p:blipFill>
        <p:spPr>
          <a:xfrm rot="19800000">
            <a:off x="-2190364" y="-1788876"/>
            <a:ext cx="12223082" cy="9984552"/>
          </a:xfrm>
          <a:prstGeom prst="rect">
            <a:avLst/>
          </a:prstGeom>
          <a:ln w="12700">
            <a:miter lim="400000"/>
          </a:ln>
        </p:spPr>
      </p:pic>
      <p:pic>
        <p:nvPicPr>
          <p:cNvPr id="868" name="Image" descr="Image"/>
          <p:cNvPicPr>
            <a:picLocks noChangeAspect="1"/>
          </p:cNvPicPr>
          <p:nvPr/>
        </p:nvPicPr>
        <p:blipFill>
          <a:blip r:embed="rId4">
            <a:extLst/>
          </a:blip>
          <a:stretch>
            <a:fillRect/>
          </a:stretch>
        </p:blipFill>
        <p:spPr>
          <a:xfrm rot="19800000">
            <a:off x="7518662" y="-6631305"/>
            <a:ext cx="16952154" cy="17420990"/>
          </a:xfrm>
          <a:prstGeom prst="rect">
            <a:avLst/>
          </a:prstGeom>
          <a:ln w="12700">
            <a:miter lim="400000"/>
          </a:ln>
        </p:spPr>
      </p:pic>
      <p:pic>
        <p:nvPicPr>
          <p:cNvPr id="869" name="pasted-movie.png" descr="pasted-movie.png"/>
          <p:cNvPicPr>
            <a:picLocks noChangeAspect="1"/>
          </p:cNvPicPr>
          <p:nvPr/>
        </p:nvPicPr>
        <p:blipFill>
          <a:blip r:embed="rId5">
            <a:extLst/>
          </a:blip>
          <a:stretch>
            <a:fillRect/>
          </a:stretch>
        </p:blipFill>
        <p:spPr>
          <a:xfrm rot="19923988">
            <a:off x="-41889" y="3556000"/>
            <a:ext cx="8688221" cy="15659607"/>
          </a:xfrm>
          <a:prstGeom prst="rect">
            <a:avLst/>
          </a:prstGeom>
          <a:ln w="12700">
            <a:miter lim="400000"/>
          </a:ln>
        </p:spPr>
      </p:pic>
      <p:sp>
        <p:nvSpPr>
          <p:cNvPr id="870" name="LAB"/>
          <p:cNvSpPr txBox="1"/>
          <p:nvPr>
            <p:ph type="subTitle" sz="half" idx="1"/>
          </p:nvPr>
        </p:nvSpPr>
        <p:spPr>
          <a:xfrm>
            <a:off x="1104900" y="4490711"/>
            <a:ext cx="21971000" cy="4024917"/>
          </a:xfrm>
          <a:prstGeom prst="rect">
            <a:avLst/>
          </a:prstGeom>
        </p:spPr>
        <p:txBody>
          <a:bodyPr anchor="b"/>
          <a:lstStyle>
            <a:lvl1pPr algn="ctr">
              <a:defRPr sz="25500"/>
            </a:lvl1pPr>
          </a:lstStyle>
          <a:p>
            <a:pPr/>
            <a:r>
              <a:t>LAB</a:t>
            </a:r>
          </a:p>
        </p:txBody>
      </p:sp>
      <p:sp>
        <p:nvSpPr>
          <p:cNvPr id="871" name="ONCHAIN PROGRAMMING"/>
          <p:cNvSpPr txBox="1"/>
          <p:nvPr/>
        </p:nvSpPr>
        <p:spPr>
          <a:xfrm>
            <a:off x="1308100" y="829050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b="1" sz="5500"/>
            </a:lvl1pPr>
          </a:lstStyle>
          <a:p>
            <a:pPr/>
            <a:r>
              <a:t>ONCHAIN PROGRAMMING</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A minor note on this lab:"/>
          <p:cNvSpPr txBox="1"/>
          <p:nvPr>
            <p:ph type="ctrTitle"/>
          </p:nvPr>
        </p:nvSpPr>
        <p:spPr>
          <a:xfrm>
            <a:off x="1206498" y="1635191"/>
            <a:ext cx="21971004" cy="4648201"/>
          </a:xfrm>
          <a:prstGeom prst="rect">
            <a:avLst/>
          </a:prstGeom>
        </p:spPr>
        <p:txBody>
          <a:bodyPr/>
          <a:lstStyle/>
          <a:p>
            <a:pPr/>
            <a:r>
              <a:t>A minor note on this lab:</a:t>
            </a:r>
          </a:p>
        </p:txBody>
      </p:sp>
      <p:sp>
        <p:nvSpPr>
          <p:cNvPr id="874" name="The word 'favorites' is spelt differently in British English and American English.…"/>
          <p:cNvSpPr txBox="1"/>
          <p:nvPr>
            <p:ph type="subTitle" sz="half" idx="1"/>
          </p:nvPr>
        </p:nvSpPr>
        <p:spPr>
          <a:xfrm>
            <a:off x="1206501" y="6536465"/>
            <a:ext cx="21971001" cy="3356869"/>
          </a:xfrm>
          <a:prstGeom prst="rect">
            <a:avLst/>
          </a:prstGeom>
        </p:spPr>
        <p:txBody>
          <a:bodyPr/>
          <a:lstStyle/>
          <a:p>
            <a:pPr defTabSz="635634">
              <a:defRPr sz="4235"/>
            </a:pPr>
            <a:r>
              <a:t>The word 'favorites' is spelt differently in British English and American English.</a:t>
            </a:r>
          </a:p>
          <a:p>
            <a:pPr defTabSz="635634">
              <a:defRPr sz="4235"/>
            </a:pPr>
          </a:p>
          <a:p>
            <a:pPr defTabSz="635634">
              <a:defRPr sz="4235"/>
            </a:pPr>
            <a:r>
              <a:t>Be consistent in your spelling! </a:t>
            </a:r>
          </a:p>
          <a:p>
            <a:pPr defTabSz="635634">
              <a:defRPr sz="4235"/>
            </a:pPr>
          </a:p>
          <a:p>
            <a:pPr defTabSz="635634">
              <a:defRPr sz="4235"/>
            </a:pPr>
            <a:r>
              <a:t>These examples use American English.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1. Install Solana CLI, Rust and Anchor"/>
          <p:cNvSpPr txBox="1"/>
          <p:nvPr/>
        </p:nvSpPr>
        <p:spPr>
          <a:xfrm>
            <a:off x="1682133" y="2101902"/>
            <a:ext cx="21625920"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1. Install Solana CLI, Rust and Anchor</a:t>
            </a:r>
          </a:p>
        </p:txBody>
      </p:sp>
      <p:sp>
        <p:nvSpPr>
          <p:cNvPr id="879" name="Solana CLI beta release…"/>
          <p:cNvSpPr txBox="1"/>
          <p:nvPr/>
        </p:nvSpPr>
        <p:spPr>
          <a:xfrm>
            <a:off x="2166044" y="5418865"/>
            <a:ext cx="14015443" cy="505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rPr b="1"/>
              <a:t>Solana CLI beta release</a:t>
            </a:r>
            <a:endParaRPr b="1"/>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55A4F8"/>
                </a:solidFill>
                <a:latin typeface="Andale Mono"/>
                <a:ea typeface="Andale Mono"/>
                <a:cs typeface="Andale Mono"/>
                <a:sym typeface="Andale Mono"/>
              </a:defRPr>
            </a:pPr>
            <a:r>
              <a:rPr>
                <a:solidFill>
                  <a:srgbClr val="FFFFFF"/>
                </a:solidFill>
              </a:rPr>
              <a:t>sh -c "$(curl -sSfL </a:t>
            </a:r>
            <a:r>
              <a:t>https://release.solana.com/beta/install</a:t>
            </a:r>
            <a:r>
              <a:rPr>
                <a:solidFill>
                  <a:srgbClr val="FFFFFF"/>
                </a:solidFill>
              </a:rPr>
              <a:t>)"</a:t>
            </a:r>
            <a:endParaRPr>
              <a:solidFill>
                <a:srgbClr val="FFFFFF"/>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55A4F8"/>
                </a:solidFill>
                <a:latin typeface="Andale Mono"/>
                <a:ea typeface="Andale Mono"/>
                <a:cs typeface="Andale Mono"/>
                <a:sym typeface="Andale Mono"/>
              </a:defRPr>
            </a:pPr>
          </a:p>
          <a:p>
            <a:pPr algn="l">
              <a:defRPr sz="4800"/>
            </a:pPr>
            <a:r>
              <a:rPr b="1"/>
              <a:t>Rust 1.76</a:t>
            </a:r>
            <a:endParaRPr b="1"/>
          </a:p>
          <a:p>
            <a:pPr algn="l">
              <a:defRPr>
                <a:latin typeface="Andale Mono"/>
                <a:ea typeface="Andale Mono"/>
                <a:cs typeface="Andale Mono"/>
                <a:sym typeface="Andale Mono"/>
              </a:defRPr>
            </a:pPr>
            <a:r>
              <a:t>curl --proto '=https' --tlsv1.2 -sSf https://sh.rustup.rs | sh</a:t>
            </a:r>
          </a:p>
          <a:p>
            <a:pPr algn="l">
              <a:defRPr>
                <a:latin typeface="Andale Mono"/>
                <a:ea typeface="Andale Mono"/>
                <a:cs typeface="Andale Mono"/>
                <a:sym typeface="Andale Mono"/>
              </a:defRPr>
            </a:pPr>
          </a:p>
          <a:p>
            <a:pPr algn="l">
              <a:defRPr sz="4800"/>
            </a:pPr>
            <a:r>
              <a:rPr b="1"/>
              <a:t>Anchor 0.30</a:t>
            </a:r>
            <a:endParaRPr b="1"/>
          </a:p>
          <a:p>
            <a:pPr algn="l" defTabSz="457200">
              <a:defRPr>
                <a:solidFill>
                  <a:srgbClr val="F8FAFC"/>
                </a:solidFill>
                <a:latin typeface="Andale Mono"/>
                <a:ea typeface="Andale Mono"/>
                <a:cs typeface="Andale Mono"/>
                <a:sym typeface="Andale Mono"/>
              </a:defRPr>
            </a:pPr>
            <a:r>
              <a:t>cargo install --git https://github.com/coral-xyz/anchor avm --locked --force</a:t>
            </a:r>
          </a:p>
          <a:p>
            <a:pPr algn="l" defTabSz="457200">
              <a:defRPr>
                <a:solidFill>
                  <a:srgbClr val="F8FAFC"/>
                </a:solidFill>
                <a:latin typeface="Andale Mono"/>
                <a:ea typeface="Andale Mono"/>
                <a:cs typeface="Andale Mono"/>
                <a:sym typeface="Andale Mono"/>
              </a:defRPr>
            </a:pPr>
            <a:r>
              <a:t>avm install latest</a:t>
            </a:r>
          </a:p>
          <a:p>
            <a:pPr algn="l" defTabSz="457200">
              <a:defRPr>
                <a:solidFill>
                  <a:srgbClr val="F8FAFC"/>
                </a:solidFill>
                <a:latin typeface="Andale Mono"/>
                <a:ea typeface="Andale Mono"/>
                <a:cs typeface="Andale Mono"/>
                <a:sym typeface="Andale Mono"/>
              </a:defRPr>
            </a:pPr>
            <a:r>
              <a:t>avm use latest</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anchor init favorites…"/>
          <p:cNvSpPr txBox="1"/>
          <p:nvPr/>
        </p:nvSpPr>
        <p:spPr>
          <a:xfrm>
            <a:off x="3723881" y="6307865"/>
            <a:ext cx="16936238" cy="368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sz="4200">
                <a:latin typeface="Andale Mono"/>
                <a:ea typeface="Andale Mono"/>
                <a:cs typeface="Andale Mono"/>
                <a:sym typeface="Andale Mono"/>
              </a:defRPr>
            </a:pPr>
            <a:r>
              <a:t>anchor init favorites</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cd favorites</a:t>
            </a:r>
          </a:p>
          <a:p>
            <a:pPr algn="l" defTabSz="825500">
              <a:defRPr sz="4200">
                <a:latin typeface="Andale Mono"/>
                <a:ea typeface="Andale Mono"/>
                <a:cs typeface="Andale Mono"/>
                <a:sym typeface="Andale Mono"/>
              </a:defRPr>
            </a:pPr>
          </a:p>
          <a:p>
            <a:pPr algn="l" defTabSz="825500">
              <a:defRPr sz="4200">
                <a:latin typeface="Andale Mono"/>
                <a:ea typeface="Andale Mono"/>
                <a:cs typeface="Andale Mono"/>
                <a:sym typeface="Andale Mono"/>
              </a:defRPr>
            </a:pPr>
            <a:r>
              <a:t>anchor test</a:t>
            </a:r>
          </a:p>
        </p:txBody>
      </p:sp>
      <p:sp>
        <p:nvSpPr>
          <p:cNvPr id="884" name="2. Make a new anchor project, and run the default tests"/>
          <p:cNvSpPr txBox="1"/>
          <p:nvPr/>
        </p:nvSpPr>
        <p:spPr>
          <a:xfrm>
            <a:off x="1682133" y="1543102"/>
            <a:ext cx="14153160" cy="23102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2. Make a new anchor project, and run the default tests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3. Troubleshoot Anchor!"/>
          <p:cNvSpPr txBox="1"/>
          <p:nvPr/>
        </p:nvSpPr>
        <p:spPr>
          <a:xfrm>
            <a:off x="1130583" y="484993"/>
            <a:ext cx="14153161" cy="1192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7200"/>
            </a:lvl1pPr>
          </a:lstStyle>
          <a:p>
            <a:pPr/>
            <a:r>
              <a:t>3. Troubleshoot Anchor!</a:t>
            </a:r>
          </a:p>
        </p:txBody>
      </p:sp>
      <p:graphicFrame>
        <p:nvGraphicFramePr>
          <p:cNvPr id="889" name="Table 1"/>
          <p:cNvGraphicFramePr/>
          <p:nvPr/>
        </p:nvGraphicFramePr>
        <p:xfrm>
          <a:off x="1641710" y="2507822"/>
          <a:ext cx="21624407" cy="1073588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805853"/>
                <a:gridCol w="10805853"/>
              </a:tblGrid>
              <a:tr h="2680795">
                <a:tc>
                  <a:txBody>
                    <a:bodyPr/>
                    <a:lstStyle/>
                    <a:p>
                      <a:pPr defTabSz="914400">
                        <a:defRPr>
                          <a:solidFill>
                            <a:srgbClr val="000000"/>
                          </a:solidFill>
                        </a:defRPr>
                      </a:pPr>
                      <a:r>
                        <a:rPr sz="3200">
                          <a:solidFill>
                            <a:srgbClr val="FFFFFF"/>
                          </a:solidFill>
                        </a:rPr>
                        <a:t>Error</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Fix</a:t>
                      </a:r>
                    </a:p>
                  </a:txBody>
                  <a:tcPr marL="50800" marR="50800" marT="50800" marB="50800" anchor="ctr" anchorCtr="0" horzOverflow="overflow"/>
                </a:tc>
              </a:tr>
              <a:tr h="2680795">
                <a:tc>
                  <a:txBody>
                    <a:bodyPr/>
                    <a:lstStyle/>
                    <a:p>
                      <a:pPr defTabSz="914400">
                        <a:defRPr>
                          <a:solidFill>
                            <a:srgbClr val="000000"/>
                          </a:solidFill>
                        </a:defRPr>
                      </a:pPr>
                      <a:r>
                        <a:rPr sz="2600">
                          <a:solidFill>
                            <a:srgbClr val="FFFFFF"/>
                          </a:solidFill>
                        </a:rPr>
                        <a:t>package `solana-program v1.18.11` cannot be built because it requires rustc 1.75.0 or newer, while the currently active rustc version is 1.72.0-dev</a:t>
                      </a:r>
                    </a:p>
                  </a:txBody>
                  <a:tcPr marL="50800" marR="50800" marT="50800" marB="50800" anchor="ctr" anchorCtr="0" horzOverflow="overflow"/>
                </a:tc>
                <a:tc>
                  <a:txBody>
                    <a:bodyPr/>
                    <a:lstStyle/>
                    <a:p>
                      <a:pPr defTabSz="825500">
                        <a:defRPr>
                          <a:solidFill>
                            <a:srgbClr val="000000"/>
                          </a:solidFill>
                        </a:defRPr>
                      </a:pPr>
                      <a:r>
                        <a:rPr sz="2600">
                          <a:solidFill>
                            <a:srgbClr val="FFFFFF"/>
                          </a:solidFill>
                        </a:rPr>
                        <a:t>cargo add solana-program@"=1.18.5"</a:t>
                      </a:r>
                    </a:p>
                  </a:txBody>
                  <a:tcPr marL="50800" marR="50800" marT="50800" marB="50800" anchor="ctr" anchorCtr="0" horzOverflow="overflow"/>
                </a:tc>
              </a:tr>
              <a:tr h="2680795">
                <a:tc>
                  <a:txBody>
                    <a:bodyPr/>
                    <a:lstStyle/>
                    <a:p>
                      <a:pPr defTabSz="914400">
                        <a:defRPr>
                          <a:solidFill>
                            <a:srgbClr val="000000"/>
                          </a:solidFill>
                        </a:defRPr>
                      </a:pPr>
                      <a:r>
                        <a:rPr sz="2600">
                          <a:solidFill>
                            <a:srgbClr val="FFFFFF"/>
                          </a:solidFill>
                        </a:rPr>
                        <a:t>No license field in package.json warning</a:t>
                      </a:r>
                    </a:p>
                  </a:txBody>
                  <a:tcPr marL="50800" marR="50800" marT="50800" marB="50800" anchor="ctr" anchorCtr="0" horzOverflow="overflow"/>
                </a:tc>
                <a:tc>
                  <a:txBody>
                    <a:bodyPr/>
                    <a:lstStyle/>
                    <a:p>
                      <a:pPr defTabSz="914400">
                        <a:defRPr>
                          <a:solidFill>
                            <a:srgbClr val="000000"/>
                          </a:solidFill>
                        </a:defRPr>
                      </a:pPr>
                      <a:r>
                        <a:rPr sz="2600">
                          <a:solidFill>
                            <a:srgbClr val="FFFFFF"/>
                          </a:solidFill>
                        </a:rPr>
                        <a:t>Open package.json, add "license": "MIT" or "license": "UNLICENSED" depending on preferences</a:t>
                      </a:r>
                    </a:p>
                  </a:txBody>
                  <a:tcPr marL="50800" marR="50800" marT="50800" marB="50800" anchor="ctr" anchorCtr="0" horzOverflow="overflow"/>
                </a:tc>
              </a:tr>
              <a:tr h="2680795">
                <a:tc>
                  <a:txBody>
                    <a:bodyPr/>
                    <a:lstStyle/>
                    <a:p>
                      <a:pPr defTabSz="914400">
                        <a:defRPr>
                          <a:solidFill>
                            <a:srgbClr val="000000"/>
                          </a:solidFill>
                        </a:defRPr>
                      </a:pPr>
                      <a:r>
                        <a:rPr sz="2600">
                          <a:solidFill>
                            <a:srgbClr val="FFFFFF"/>
                          </a:solidFill>
                        </a:rPr>
                        <a:t>Error: Unable to read keypair file</a:t>
                      </a:r>
                    </a:p>
                  </a:txBody>
                  <a:tcPr marL="50800" marR="50800" marT="50800" marB="50800" anchor="ctr" anchorCtr="0" horzOverflow="overflow"/>
                </a:tc>
                <a:tc>
                  <a:txBody>
                    <a:bodyPr/>
                    <a:lstStyle/>
                    <a:p>
                      <a:pPr defTabSz="825500">
                        <a:defRPr>
                          <a:solidFill>
                            <a:srgbClr val="000000"/>
                          </a:solidFill>
                        </a:defRPr>
                      </a:pPr>
                      <a:r>
                        <a:rPr sz="2600">
                          <a:solidFill>
                            <a:srgbClr val="FFFFFF"/>
                          </a:solidFill>
                        </a:rPr>
                        <a:t>Add a keypair (just the array of numbers) to ~/.config/solana/id.json
solana-keygen new --no-bip39-passphrase</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4. Questions:"/>
          <p:cNvSpPr txBox="1"/>
          <p:nvPr>
            <p:ph type="title"/>
          </p:nvPr>
        </p:nvSpPr>
        <p:spPr>
          <a:prstGeom prst="rect">
            <a:avLst/>
          </a:prstGeom>
        </p:spPr>
        <p:txBody>
          <a:bodyPr/>
          <a:lstStyle/>
          <a:p>
            <a:pPr/>
            <a:r>
              <a:t>4. Questions:</a:t>
            </a:r>
          </a:p>
        </p:txBody>
      </p:sp>
      <p:sp>
        <p:nvSpPr>
          <p:cNvPr id="894" name="Does the anchor project compile without any warnings?…"/>
          <p:cNvSpPr txBox="1"/>
          <p:nvPr>
            <p:ph type="body" idx="21"/>
          </p:nvPr>
        </p:nvSpPr>
        <p:spPr>
          <a:xfrm>
            <a:off x="1726473" y="4763727"/>
            <a:ext cx="22782818" cy="5739720"/>
          </a:xfrm>
          <a:prstGeom prst="rect">
            <a:avLst/>
          </a:prstGeom>
          <a:extLst>
            <a:ext uri="{C572A759-6A51-4108-AA02-DFA0A04FC94B}">
              <ma14:wrappingTextBoxFlag xmlns:ma14="http://schemas.microsoft.com/office/mac/drawingml/2011/main" val="1"/>
            </a:ext>
          </a:extLst>
        </p:spPr>
        <p:txBody>
          <a:bodyPr/>
          <a:lstStyle/>
          <a:p>
            <a:pPr/>
            <a:r>
              <a:t>Does the anchor project compile without any warnings?</a:t>
            </a:r>
          </a:p>
          <a:p>
            <a:pPr/>
          </a:p>
          <a:p>
            <a:pPr/>
            <a:r>
              <a:t>What is the name of the instruction handler?</a:t>
            </a:r>
          </a:p>
          <a:p>
            <a:pPr/>
          </a:p>
          <a:p>
            <a:pPr/>
            <a:r>
              <a:t>The program has a ID, which is a pubkey. </a:t>
            </a:r>
          </a:p>
          <a:p>
            <a:pPr/>
            <a:r>
              <a:t>Where does the keypair for this exist? Hint: it's in your project.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